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webm" ContentType="video/webm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338" r:id="rId3"/>
    <p:sldId id="339" r:id="rId4"/>
    <p:sldId id="341" r:id="rId5"/>
    <p:sldId id="344" r:id="rId6"/>
    <p:sldId id="345" r:id="rId7"/>
    <p:sldId id="346" r:id="rId8"/>
    <p:sldId id="347" r:id="rId9"/>
    <p:sldId id="342" r:id="rId10"/>
    <p:sldId id="343" r:id="rId11"/>
    <p:sldId id="336" r:id="rId1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ambria Math" panose="02040503050406030204" pitchFamily="18" charset="0"/>
      <p:regular r:id="rId18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213CCA"/>
    <a:srgbClr val="213BC0"/>
    <a:srgbClr val="F6900C"/>
    <a:srgbClr val="203CCB"/>
    <a:srgbClr val="1F3CCB"/>
    <a:srgbClr val="008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70" autoAdjust="0"/>
    <p:restoredTop sz="94660"/>
  </p:normalViewPr>
  <p:slideViewPr>
    <p:cSldViewPr>
      <p:cViewPr varScale="1">
        <p:scale>
          <a:sx n="101" d="100"/>
          <a:sy n="101" d="100"/>
        </p:scale>
        <p:origin x="1854" y="11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9E130-37EE-47A9-B38B-ABCB7497302B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D15D9-CBBF-4825-89B9-0A09067C6BCD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7128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32020D-7BA2-4120-8A04-A29EAE18176A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20F81C8D-AF92-49D7-BA2E-45806D814AF3}" type="datetime1">
              <a:rPr lang="en-US" smtClean="0"/>
              <a:t>4/9/2020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de-DE" dirty="0"/>
              <a:t>Rolf Biehler/ Axel Hoppenbrock/ Michael Liebendörfer</a:t>
            </a:r>
          </a:p>
        </p:txBody>
      </p:sp>
    </p:spTree>
    <p:extLst>
      <p:ext uri="{BB962C8B-B14F-4D97-AF65-F5344CB8AC3E}">
        <p14:creationId xmlns:p14="http://schemas.microsoft.com/office/powerpoint/2010/main" val="355860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21599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12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451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6513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2128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0931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3903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2550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566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79872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724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CAFFD-93C0-4280-95C5-92CACA809A4E}" type="datetimeFigureOut">
              <a:rPr lang="de-DE" smtClean="0"/>
              <a:t>09.04.2020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CE635-78D7-4A7C-8E28-E9A5EA80BC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234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jp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hyperlink" Target="https://bbb.sxcs.de/b/signup" TargetMode="External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9.jpeg"/><Relationship Id="rId10" Type="http://schemas.openxmlformats.org/officeDocument/2006/relationships/image" Target="../media/image25.png"/><Relationship Id="rId4" Type="http://schemas.openxmlformats.org/officeDocument/2006/relationships/hyperlink" Target="https://bbb.sxcs.de/b/" TargetMode="External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bbb.sxcs.de/b/signup" TargetMode="External"/><Relationship Id="rId3" Type="http://schemas.openxmlformats.org/officeDocument/2006/relationships/hyperlink" Target="https://www.oemg.ac.at/DK/Didaktikhefte/2017%20Band%2050/VortragSchallert.pdf" TargetMode="External"/><Relationship Id="rId7" Type="http://schemas.openxmlformats.org/officeDocument/2006/relationships/hyperlink" Target="https://discordapp.com/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kype.com/de/" TargetMode="External"/><Relationship Id="rId5" Type="http://schemas.openxmlformats.org/officeDocument/2006/relationships/hyperlink" Target="https://ilias.hochschule-stralsund.de/" TargetMode="External"/><Relationship Id="rId4" Type="http://schemas.openxmlformats.org/officeDocument/2006/relationships/hyperlink" Target="https://www.hochschule-stralsund.de/storages/hs-stralsund/HoDiMa/Paper/InvertedClassroomWolf.pdf" TargetMode="External"/><Relationship Id="rId9" Type="http://schemas.openxmlformats.org/officeDocument/2006/relationships/hyperlink" Target="https://bbb.sxcs.de/b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hyperlink" Target="https://ilias.hochschule-stralsund.de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3.png"/><Relationship Id="rId4" Type="http://schemas.openxmlformats.org/officeDocument/2006/relationships/image" Target="../media/image4.jpe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discord.gg/8wgKfWM" TargetMode="Externa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PNG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video" Target="../media/media9.webm"/><Relationship Id="rId1" Type="http://schemas.microsoft.com/office/2007/relationships/media" Target="../media/media9.webm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oliennummernplatzhalt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3096344"/>
          </a:xfrm>
        </p:spPr>
        <p:txBody>
          <a:bodyPr>
            <a:normAutofit/>
          </a:bodyPr>
          <a:lstStyle/>
          <a:p>
            <a:r>
              <a:rPr lang="de-DE" sz="4000" dirty="0">
                <a:solidFill>
                  <a:srgbClr val="203CCB"/>
                </a:solidFill>
                <a:latin typeface="Helvetica Light" panose="02000403040000020004" pitchFamily="2" charset="0"/>
              </a:rPr>
              <a:t>Online-Lehre</a:t>
            </a:r>
            <a:br>
              <a:rPr lang="de-DE" sz="3600" dirty="0">
                <a:solidFill>
                  <a:srgbClr val="203CCB"/>
                </a:solidFill>
                <a:latin typeface="Helvetica Light" panose="02000403040000020004" pitchFamily="2" charset="0"/>
              </a:rPr>
            </a:br>
            <a:r>
              <a:rPr lang="de-DE" sz="3000" dirty="0">
                <a:solidFill>
                  <a:srgbClr val="F6900C"/>
                </a:solidFill>
                <a:latin typeface="Helvetica Light" panose="02000403040000020004" pitchFamily="2" charset="0"/>
              </a:rPr>
              <a:t>Beispiele und Umsetzungen an der HOST während der </a:t>
            </a:r>
            <a:r>
              <a:rPr lang="de-DE" sz="3000" dirty="0" err="1">
                <a:solidFill>
                  <a:srgbClr val="F6900C"/>
                </a:solidFill>
                <a:latin typeface="Helvetica Light" panose="02000403040000020004" pitchFamily="2" charset="0"/>
              </a:rPr>
              <a:t>Coronakrise</a:t>
            </a:r>
            <a:r>
              <a:rPr lang="de-DE" sz="3000" dirty="0">
                <a:solidFill>
                  <a:srgbClr val="F6900C"/>
                </a:solidFill>
                <a:latin typeface="Helvetica Light" panose="02000403040000020004" pitchFamily="2" charset="0"/>
              </a:rPr>
              <a:t> 2020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627784" y="4759874"/>
            <a:ext cx="388843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/>
              <a:t>Hrsg.: Dr. Paul Wolf</a:t>
            </a:r>
            <a:endParaRPr lang="de-DE" dirty="0"/>
          </a:p>
          <a:p>
            <a:pPr algn="ctr"/>
            <a:r>
              <a:rPr lang="de-DE" dirty="0"/>
              <a:t>HS Stralsund</a:t>
            </a:r>
          </a:p>
          <a:p>
            <a:pPr algn="ctr"/>
            <a:r>
              <a:rPr lang="de-DE" dirty="0"/>
              <a:t>  April 2020</a:t>
            </a:r>
          </a:p>
          <a:p>
            <a:pPr algn="ctr"/>
            <a:endParaRPr lang="de-DE" dirty="0"/>
          </a:p>
          <a:p>
            <a:pPr algn="ctr"/>
            <a:r>
              <a:rPr lang="de-DE" dirty="0"/>
              <a:t>hodima.hochschule-stralsund.de</a:t>
            </a:r>
          </a:p>
          <a:p>
            <a:pPr algn="ctr"/>
            <a:r>
              <a:rPr lang="de-DE" dirty="0"/>
              <a:t>hodima@hochschule-stralsund.de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999" y="141391"/>
            <a:ext cx="1646627" cy="153465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50936"/>
            <a:ext cx="3762756" cy="1115568"/>
          </a:xfrm>
          <a:prstGeom prst="rect">
            <a:avLst/>
          </a:prstGeom>
        </p:spPr>
      </p:pic>
      <p:pic>
        <p:nvPicPr>
          <p:cNvPr id="2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AA50DC46-5A2A-4C19-94C7-31466E747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4032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4366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05482" y="341670"/>
            <a:ext cx="6416216" cy="922114"/>
          </a:xfrm>
        </p:spPr>
        <p:txBody>
          <a:bodyPr>
            <a:normAutofit fontScale="90000"/>
          </a:bodyPr>
          <a:lstStyle/>
          <a:p>
            <a:r>
              <a:rPr lang="de-DE" sz="3100" dirty="0">
                <a:latin typeface="Helvetica Light" panose="02000403040000020004" pitchFamily="2" charset="0"/>
              </a:rPr>
              <a:t>Starthilfe zu 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ig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lue</a:t>
            </a:r>
            <a:r>
              <a:rPr lang="de-DE" sz="3100" b="1" dirty="0" err="1">
                <a:latin typeface="Helvetica Light" panose="02000403040000020004" pitchFamily="2" charset="0"/>
              </a:rPr>
              <a:t>B</a:t>
            </a:r>
            <a:r>
              <a:rPr lang="de-DE" sz="3100" dirty="0" err="1">
                <a:latin typeface="Helvetica Light" panose="02000403040000020004" pitchFamily="2" charset="0"/>
              </a:rPr>
              <a:t>utton</a:t>
            </a:r>
            <a:r>
              <a:rPr lang="de-DE" sz="3100" dirty="0">
                <a:latin typeface="Helvetica Light" panose="02000403040000020004" pitchFamily="2" charset="0"/>
              </a:rPr>
              <a:t> von Dr. Wolf                          </a:t>
            </a:r>
            <a:r>
              <a:rPr lang="de-DE" sz="2200" dirty="0">
                <a:latin typeface="Helvetica Light" panose="02000403040000020004" pitchFamily="2" charset="0"/>
              </a:rPr>
              <a:t>(aktuelle Variante über Server von Sund-</a:t>
            </a:r>
            <a:r>
              <a:rPr lang="de-DE" sz="2200" dirty="0" err="1">
                <a:latin typeface="Helvetica Light" panose="02000403040000020004" pitchFamily="2" charset="0"/>
              </a:rPr>
              <a:t>Xplosion</a:t>
            </a:r>
            <a:r>
              <a:rPr lang="de-DE" sz="2200" dirty="0">
                <a:latin typeface="Helvetica Light" panose="02000403040000020004" pitchFamily="2" charset="0"/>
              </a:rPr>
              <a:t> e.V.)</a:t>
            </a:r>
            <a:endParaRPr lang="de-DE" sz="4000" dirty="0">
              <a:latin typeface="Helvetica Light" panose="02000403040000020004" pitchFamily="2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10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54006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e-DE" sz="2000" dirty="0"/>
              <a:t>Registrierung via </a:t>
            </a:r>
            <a:r>
              <a:rPr lang="de-DE" sz="2000" dirty="0">
                <a:hlinkClick r:id="rId3"/>
              </a:rPr>
              <a:t>https://bbb.sxcs.de/b/signup</a:t>
            </a:r>
            <a:r>
              <a:rPr lang="de-DE" sz="20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000" dirty="0"/>
              <a:t>Verifizierungs-Email erhalten und auf Bestätigungslink klicken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000" dirty="0"/>
              <a:t>Login via </a:t>
            </a:r>
            <a:r>
              <a:rPr lang="de-DE" sz="2000" dirty="0">
                <a:hlinkClick r:id="rId4"/>
              </a:rPr>
              <a:t>https://bbb.sxcs.de/b/</a:t>
            </a:r>
            <a:r>
              <a:rPr lang="de-DE" sz="20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000" dirty="0"/>
              <a:t>Entweder einen neuen „Raum“ (=Veranstaltung) erstellen oder direkt per „Starten“ loslegen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000" dirty="0"/>
              <a:t>Weder Sie noch die Studierenden müssen irgendeine Software installieren. Sie müssen nur den Einladungslink den Studierenden zukommen lassen   </a:t>
            </a:r>
            <a:r>
              <a:rPr lang="de-DE" dirty="0"/>
              <a:t>(z.B. per Ilias, Rundmail…)</a:t>
            </a:r>
          </a:p>
          <a:p>
            <a:pPr marL="514350" indent="-514350">
              <a:buFont typeface="+mj-lt"/>
              <a:buAutoNum type="arabicPeriod"/>
            </a:pPr>
            <a:r>
              <a:rPr lang="de-DE" sz="2000" dirty="0"/>
              <a:t>Achtung: BBB funktioniert nur eingeschränkt mit dem Edge-Browser. Mit Chrome und Firefox gab es dagegen bisher keine Probleme. Chrome wird empfohlen.</a:t>
            </a:r>
          </a:p>
        </p:txBody>
      </p:sp>
      <p:pic>
        <p:nvPicPr>
          <p:cNvPr id="12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C8B6253E-5659-448D-8854-D081D7948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2236" y="192694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ABD55B7-E933-4B54-93ED-0D9DBB6F288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6189" y="4442152"/>
            <a:ext cx="3504958" cy="116087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E53BC92D-35FA-4AD9-935E-210294FAC5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5353" y="2951671"/>
            <a:ext cx="885949" cy="45726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9BF5B26-BBF2-4DD6-9FD1-0346A84837C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18668" y="1741538"/>
            <a:ext cx="1019317" cy="447737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96D1344B-973C-470D-8BA2-D249598EAB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30633" y="3661978"/>
            <a:ext cx="1689367" cy="52713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CC4951C-5B65-48DC-801E-69798B7693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66113" y="2413288"/>
            <a:ext cx="2324424" cy="314369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B2562496-DC3D-4180-A87E-72D771B3D84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75933" y="3739780"/>
            <a:ext cx="990738" cy="371527"/>
          </a:xfrm>
          <a:prstGeom prst="rect">
            <a:avLst/>
          </a:prstGeom>
        </p:spPr>
      </p:pic>
      <p:pic>
        <p:nvPicPr>
          <p:cNvPr id="1026" name="Picture 2" descr="Google chrome Kostenlos Symbol von Social icons">
            <a:extLst>
              <a:ext uri="{FF2B5EF4-FFF2-40B4-BE49-F238E27FC236}">
                <a16:creationId xmlns:a16="http://schemas.microsoft.com/office/drawing/2014/main" id="{2D12F3EE-3B26-42D2-BAB4-59644E6E30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906" y="5651554"/>
            <a:ext cx="944752" cy="944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ozilla Firefox – Wikipedia">
            <a:extLst>
              <a:ext uri="{FF2B5EF4-FFF2-40B4-BE49-F238E27FC236}">
                <a16:creationId xmlns:a16="http://schemas.microsoft.com/office/drawing/2014/main" id="{EF708907-3050-4112-89E1-5F4999A9C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1728" y="5842877"/>
            <a:ext cx="587250" cy="55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72FA3ED-F21F-4468-99D2-84637D7BB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783" y="5966604"/>
            <a:ext cx="341519" cy="36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Gerader Verbinder 3">
            <a:extLst>
              <a:ext uri="{FF2B5EF4-FFF2-40B4-BE49-F238E27FC236}">
                <a16:creationId xmlns:a16="http://schemas.microsoft.com/office/drawing/2014/main" id="{8D36B128-903B-4B78-A50A-6DC6440D48F9}"/>
              </a:ext>
            </a:extLst>
          </p:cNvPr>
          <p:cNvCxnSpPr>
            <a:cxnSpLocks/>
          </p:cNvCxnSpPr>
          <p:nvPr/>
        </p:nvCxnSpPr>
        <p:spPr>
          <a:xfrm>
            <a:off x="7828325" y="5877272"/>
            <a:ext cx="585411" cy="47907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F49EDBED-0853-4229-A7C5-4D91A6B656A3}"/>
              </a:ext>
            </a:extLst>
          </p:cNvPr>
          <p:cNvCxnSpPr>
            <a:cxnSpLocks/>
          </p:cNvCxnSpPr>
          <p:nvPr/>
        </p:nvCxnSpPr>
        <p:spPr>
          <a:xfrm flipV="1">
            <a:off x="7828325" y="5941984"/>
            <a:ext cx="509660" cy="43898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74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11</a:t>
            </a:fld>
            <a:endParaRPr lang="de-DE"/>
          </a:p>
        </p:txBody>
      </p:sp>
      <p:cxnSp>
        <p:nvCxnSpPr>
          <p:cNvPr id="7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77" y="188641"/>
            <a:ext cx="3333446" cy="988288"/>
          </a:xfrm>
          <a:prstGeom prst="rect">
            <a:avLst/>
          </a:prstGeom>
        </p:spPr>
      </p:pic>
      <p:sp>
        <p:nvSpPr>
          <p:cNvPr id="12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93699" y="5658832"/>
            <a:ext cx="84969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u="sng" dirty="0"/>
              <a:t>Sonstige Quellen</a:t>
            </a:r>
          </a:p>
          <a:p>
            <a:r>
              <a:rPr lang="de-DE" sz="1200" dirty="0"/>
              <a:t>Schallert, S. (2017). </a:t>
            </a:r>
            <a:r>
              <a:rPr lang="de-DE" sz="1200" dirty="0" err="1"/>
              <a:t>Flipped</a:t>
            </a:r>
            <a:r>
              <a:rPr lang="de-DE" sz="1200" dirty="0"/>
              <a:t> Classroom. In Schriftenreihe zur Didaktik der Mathematik der Österreichischen Mathematischen Gesellschaft (ÖMG), Heft 50, S. 71-80. </a:t>
            </a:r>
            <a:r>
              <a:rPr lang="de-DE" sz="1050" dirty="0">
                <a:hlinkClick r:id="rId3"/>
              </a:rPr>
              <a:t>https://www.oemg.ac.at/DK/Didaktikhefte/2017%20Band%2050/VortragSchallert.pdf</a:t>
            </a:r>
            <a:r>
              <a:rPr lang="de-DE" sz="1050" dirty="0"/>
              <a:t> </a:t>
            </a:r>
          </a:p>
          <a:p>
            <a:endParaRPr lang="de-DE" sz="12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6C091EC-50FE-4278-A751-C5B73C17699C}"/>
              </a:ext>
            </a:extLst>
          </p:cNvPr>
          <p:cNvSpPr txBox="1"/>
          <p:nvPr/>
        </p:nvSpPr>
        <p:spPr>
          <a:xfrm>
            <a:off x="189854" y="1573680"/>
            <a:ext cx="84969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Direktlink zu den </a:t>
            </a:r>
            <a:r>
              <a:rPr lang="de-DE" u="sng" dirty="0" err="1"/>
              <a:t>Inverted</a:t>
            </a:r>
            <a:r>
              <a:rPr lang="de-DE" u="sng" dirty="0"/>
              <a:t>-Classroom-Folien (</a:t>
            </a:r>
            <a:r>
              <a:rPr lang="de-DE" u="sng" dirty="0" err="1"/>
              <a:t>HoDiMa</a:t>
            </a:r>
            <a:r>
              <a:rPr lang="de-DE" u="sng" dirty="0"/>
              <a:t>-Vortrag)</a:t>
            </a:r>
          </a:p>
          <a:p>
            <a:r>
              <a:rPr lang="de-DE" sz="1400" dirty="0">
                <a:hlinkClick r:id="rId4"/>
              </a:rPr>
              <a:t>https://www.hochschule-stralsund.de/storages/hs-stralsund/HoDiMa/Paper/InvertedClassroomWolf.pdf</a:t>
            </a:r>
            <a:endParaRPr lang="de-DE" sz="14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D5FB6CF-C50A-4530-AE58-32112A92C15C}"/>
              </a:ext>
            </a:extLst>
          </p:cNvPr>
          <p:cNvSpPr txBox="1"/>
          <p:nvPr/>
        </p:nvSpPr>
        <p:spPr>
          <a:xfrm>
            <a:off x="189854" y="2386042"/>
            <a:ext cx="849694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/>
              <a:t>Links zu verwendeter Software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Ilias: 			</a:t>
            </a:r>
            <a:r>
              <a:rPr lang="de-DE" sz="1600" dirty="0">
                <a:hlinkClick r:id="rId5"/>
              </a:rPr>
              <a:t>https://ilias.hochschule-stralsund.de/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Skype: 			</a:t>
            </a:r>
            <a:r>
              <a:rPr lang="de-DE" sz="1600" dirty="0">
                <a:hlinkClick r:id="rId6"/>
              </a:rPr>
              <a:t>https://www.skype.com/de/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Discord</a:t>
            </a:r>
            <a:r>
              <a:rPr lang="de-DE" sz="1600" dirty="0"/>
              <a:t>: 		</a:t>
            </a:r>
            <a:r>
              <a:rPr lang="de-DE" sz="1600" dirty="0">
                <a:hlinkClick r:id="rId7"/>
              </a:rPr>
              <a:t>https://discordapp.com/</a:t>
            </a: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 err="1"/>
              <a:t>BigBlueButton</a:t>
            </a:r>
            <a:r>
              <a:rPr lang="de-DE" sz="1600" dirty="0"/>
              <a:t> (derzeit via Sund-</a:t>
            </a:r>
            <a:r>
              <a:rPr lang="de-DE" sz="1600" dirty="0" err="1"/>
              <a:t>Xplosion</a:t>
            </a:r>
            <a:r>
              <a:rPr lang="de-DE" sz="1600" dirty="0"/>
              <a:t>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600" dirty="0"/>
              <a:t>Registrierung	</a:t>
            </a:r>
            <a:r>
              <a:rPr lang="de-DE" sz="1600" dirty="0">
                <a:hlinkClick r:id="rId8"/>
              </a:rPr>
              <a:t>https://bbb.sxcs.de/b/signup</a:t>
            </a:r>
            <a:endParaRPr lang="de-DE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de-DE" sz="1600" dirty="0"/>
              <a:t>Login		</a:t>
            </a:r>
            <a:r>
              <a:rPr lang="de-DE" sz="1600" dirty="0">
                <a:hlinkClick r:id="rId9"/>
              </a:rPr>
              <a:t>https://bbb.sxcs.de/b/</a:t>
            </a:r>
            <a:r>
              <a:rPr lang="de-DE" sz="1600" dirty="0"/>
              <a:t> 						</a:t>
            </a:r>
          </a:p>
        </p:txBody>
      </p:sp>
    </p:spTree>
    <p:extLst>
      <p:ext uri="{BB962C8B-B14F-4D97-AF65-F5344CB8AC3E}">
        <p14:creationId xmlns:p14="http://schemas.microsoft.com/office/powerpoint/2010/main" val="2251620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Inhalt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2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64456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kleinen Gruppen                    (Dr. P. Wolf mit Skype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„beliebig großen“ Gruppen (Prof. S. Friedenberg mit </a:t>
            </a:r>
            <a:r>
              <a:rPr lang="de-DE" sz="2400" dirty="0" err="1"/>
              <a:t>Discord</a:t>
            </a:r>
            <a:r>
              <a:rPr lang="de-DE" sz="2400" dirty="0"/>
              <a:t>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Online-Lehre mit „beliebig großen“ Gruppen (Prof. A. Noack mit </a:t>
            </a:r>
            <a:r>
              <a:rPr lang="de-DE" sz="2400" dirty="0" err="1"/>
              <a:t>BigBlueButton</a:t>
            </a:r>
            <a:r>
              <a:rPr lang="de-DE" sz="2400" dirty="0"/>
              <a:t> &amp; Ilias)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000" dirty="0"/>
              <a:t>Tipp: Links zu den </a:t>
            </a:r>
            <a:r>
              <a:rPr lang="de-DE" sz="2000" dirty="0" err="1"/>
              <a:t>HoDiMa</a:t>
            </a:r>
            <a:r>
              <a:rPr lang="de-DE" sz="2000" dirty="0"/>
              <a:t>-Vortragsfolien zu </a:t>
            </a:r>
            <a:r>
              <a:rPr lang="de-DE" sz="2000" dirty="0" err="1"/>
              <a:t>Inverted</a:t>
            </a:r>
            <a:r>
              <a:rPr lang="de-DE" sz="2000" dirty="0"/>
              <a:t> / </a:t>
            </a:r>
            <a:r>
              <a:rPr lang="de-DE" sz="2000" dirty="0" err="1"/>
              <a:t>Flipped</a:t>
            </a:r>
            <a:r>
              <a:rPr lang="de-DE" sz="2000" dirty="0"/>
              <a:t> Classroom und den hier vorgestellten Lösungen siehe letzte Folie.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F8EDFB36-621E-4CD5-8D70-7341AD90FA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2242" y="4924810"/>
            <a:ext cx="1367358" cy="141678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59988B1F-A0CB-4D75-AC22-A8C7E14CC12E}"/>
              </a:ext>
            </a:extLst>
          </p:cNvPr>
          <p:cNvSpPr txBox="1"/>
          <p:nvPr/>
        </p:nvSpPr>
        <p:spPr>
          <a:xfrm>
            <a:off x="7114177" y="6371110"/>
            <a:ext cx="1263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/>
              <a:t>Bild: Schallert (2017)</a:t>
            </a:r>
          </a:p>
          <a:p>
            <a:endParaRPr lang="de-DE" sz="1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30425" y="1680814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1677112"/>
            <a:ext cx="523948" cy="543001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ED9E73F-4BE3-4075-A5E4-7D36EBC27F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2782862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916" y="2782863"/>
            <a:ext cx="554313" cy="54300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FCE7BEB-0002-4038-9275-54C494CCE6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9998" y="3880274"/>
            <a:ext cx="523948" cy="543001"/>
          </a:xfrm>
          <a:prstGeom prst="rect">
            <a:avLst/>
          </a:prstGeom>
        </p:spPr>
      </p:pic>
      <p:pic>
        <p:nvPicPr>
          <p:cNvPr id="1026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166899A6-93B4-4688-B378-EC21E6A209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99" y="3881687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7618D25-872F-4994-A407-F631D9C5BA08}"/>
              </a:ext>
            </a:extLst>
          </p:cNvPr>
          <p:cNvSpPr txBox="1"/>
          <p:nvPr/>
        </p:nvSpPr>
        <p:spPr>
          <a:xfrm>
            <a:off x="23815" y="6119117"/>
            <a:ext cx="449353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/>
              <a:t>Anmerkung: Die Vortragenden experimentieren mit verschiedenen Konzepten.</a:t>
            </a:r>
          </a:p>
          <a:p>
            <a:r>
              <a:rPr lang="de-DE" sz="1050" dirty="0"/>
              <a:t>Die hier vorgestellten Lösungen sind daher als exemplarisch zu verstehen.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32EAD61-5370-4DD5-85B1-365E0CF710A5}"/>
              </a:ext>
            </a:extLst>
          </p:cNvPr>
          <p:cNvSpPr txBox="1"/>
          <p:nvPr/>
        </p:nvSpPr>
        <p:spPr>
          <a:xfrm rot="1163265">
            <a:off x="7555266" y="3899498"/>
            <a:ext cx="18087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</a:rPr>
              <a:t>Unsere Empfehlung für die meisten Veranstaltungen</a:t>
            </a:r>
          </a:p>
        </p:txBody>
      </p:sp>
      <p:pic>
        <p:nvPicPr>
          <p:cNvPr id="7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2A7F07DE-C77C-4EBF-A6F9-9B704CF355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45920" y="22201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80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2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Dr. Wolf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3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E55FF8F6-5CBF-4D1E-A664-FDB8AB30CDD8}"/>
                  </a:ext>
                </a:extLst>
              </p:cNvPr>
              <p:cNvSpPr txBox="1"/>
              <p:nvPr/>
            </p:nvSpPr>
            <p:spPr>
              <a:xfrm>
                <a:off x="107504" y="1494737"/>
                <a:ext cx="4248472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Vorlesung „Multivariate Statistik“ </a:t>
                </a:r>
                <a:r>
                  <a:rPr lang="de-DE" sz="2400" dirty="0"/>
                  <a:t>(ETB, REB, WETB)</a:t>
                </a: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Wahlfach mit kleiner Gruppe </a:t>
                </a:r>
                <a14:m>
                  <m:oMath xmlns:m="http://schemas.openxmlformats.org/officeDocument/2006/math">
                    <m:r>
                      <a:rPr lang="de-DE" sz="2800" i="1" dirty="0" smtClean="0">
                        <a:latin typeface="Cambria Math" panose="02040503050406030204" pitchFamily="18" charset="0"/>
                      </a:rPr>
                      <m:t>(&lt;10)</m:t>
                    </m:r>
                  </m:oMath>
                </a14:m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de-DE" sz="2800" dirty="0"/>
                  <a:t>Materialien im Ilias (Folien, Datensätze, Hausaufgaben...)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de-DE" sz="2800" dirty="0"/>
              </a:p>
            </p:txBody>
          </p:sp>
        </mc:Choice>
        <mc:Fallback xmlns=""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E55FF8F6-5CBF-4D1E-A664-FDB8AB30C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494737"/>
                <a:ext cx="4248472" cy="4401205"/>
              </a:xfrm>
              <a:prstGeom prst="rect">
                <a:avLst/>
              </a:prstGeom>
              <a:blipFill>
                <a:blip r:embed="rId5"/>
                <a:stretch>
                  <a:fillRect l="-2582" t="-124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84368" y="118705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A65DC1D-46EB-428C-A48B-5BFE0C754F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98880" y="1484784"/>
            <a:ext cx="4590708" cy="4752801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BBA385B2-553F-449B-96BF-44F2E4015F23}"/>
              </a:ext>
            </a:extLst>
          </p:cNvPr>
          <p:cNvSpPr/>
          <p:nvPr/>
        </p:nvSpPr>
        <p:spPr>
          <a:xfrm>
            <a:off x="5650787" y="6237585"/>
            <a:ext cx="25222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200" dirty="0">
                <a:hlinkClick r:id="rId9"/>
              </a:rPr>
              <a:t>https://ilias.hochschule-stralsund.de/</a:t>
            </a:r>
            <a:endParaRPr lang="de-DE" sz="1200" dirty="0"/>
          </a:p>
        </p:txBody>
      </p:sp>
      <p:pic>
        <p:nvPicPr>
          <p:cNvPr id="7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4183598-A6AB-4136-8306-AEFAC82BCD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23671" y="5741417"/>
            <a:ext cx="609600" cy="6096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9730D0A8-D774-4DF5-8B74-62AB7CAF526D}"/>
              </a:ext>
            </a:extLst>
          </p:cNvPr>
          <p:cNvSpPr txBox="1"/>
          <p:nvPr/>
        </p:nvSpPr>
        <p:spPr>
          <a:xfrm>
            <a:off x="0" y="6596390"/>
            <a:ext cx="60003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Anm.: Dr. Wolf experimentiert mittlerweile auch mit </a:t>
            </a:r>
            <a:r>
              <a:rPr lang="de-DE" sz="1100" dirty="0" err="1"/>
              <a:t>BigBlueButton</a:t>
            </a:r>
            <a:r>
              <a:rPr lang="de-DE" sz="1100" dirty="0"/>
              <a:t> (siehe Lösung von Prof. Noack).</a:t>
            </a:r>
          </a:p>
        </p:txBody>
      </p:sp>
    </p:spTree>
    <p:extLst>
      <p:ext uri="{BB962C8B-B14F-4D97-AF65-F5344CB8AC3E}">
        <p14:creationId xmlns:p14="http://schemas.microsoft.com/office/powerpoint/2010/main" val="280221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07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Dr. Wolf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4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37739"/>
            <a:ext cx="424847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Kommunikation wöchentlich per Skype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Lade alle Studierenden in Konferenz ein </a:t>
            </a:r>
            <a:r>
              <a:rPr lang="de-DE" dirty="0"/>
              <a:t>(rufe jemand beliebigen an, klicke dann im Anruf oben auf „+“) </a:t>
            </a: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Teile Bildschirm und präsentiere Folien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Studierenden können jederzeit Fragen stellen bzw. beantworten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haben Folien (mit Lücken) vorliegen, siehe Ilias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Skype-Lösung nicht sinnvoll für größere Gruppen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02806D5-AF7E-4DE7-9762-21D50335DA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368" y="118705"/>
            <a:ext cx="577296" cy="543001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73DFBBB-499D-4468-9DE6-DD3FA181A4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6" y="1536342"/>
            <a:ext cx="3724795" cy="16766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45AB3D7-AE8E-40B3-9216-7883A08DD2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6" y="1413406"/>
            <a:ext cx="352739" cy="33178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B0B2807-6DCA-495F-827D-08EEBF02F4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58" y="3366154"/>
            <a:ext cx="4119834" cy="1791232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C61E225-6CBA-4B2E-AC93-612CB7FCC06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853" y="5203147"/>
            <a:ext cx="2390515" cy="1536148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AAFB526B-314D-470F-860B-69B3D7DDC147}"/>
              </a:ext>
            </a:extLst>
          </p:cNvPr>
          <p:cNvSpPr txBox="1"/>
          <p:nvPr/>
        </p:nvSpPr>
        <p:spPr>
          <a:xfrm>
            <a:off x="7894712" y="5417223"/>
            <a:ext cx="79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/>
              <a:t>Bildschirm einer Studentin während der Vorlesung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0BF53595-9A5B-42AF-8B6E-4459DD608E89}"/>
              </a:ext>
            </a:extLst>
          </p:cNvPr>
          <p:cNvCxnSpPr/>
          <p:nvPr/>
        </p:nvCxnSpPr>
        <p:spPr>
          <a:xfrm flipV="1">
            <a:off x="3923928" y="2276872"/>
            <a:ext cx="2376264" cy="7920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fgezeichneter Sound">
            <a:hlinkClick r:id="" action="ppaction://media"/>
            <a:extLst>
              <a:ext uri="{FF2B5EF4-FFF2-40B4-BE49-F238E27FC236}">
                <a16:creationId xmlns:a16="http://schemas.microsoft.com/office/drawing/2014/main" id="{715DF82B-30C2-4FAD-9CB9-C24D777F18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667126" y="36125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6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08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5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8"/>
            <a:ext cx="41044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Vorlesung Mathematik II für SMI, 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Pflichtfach, ca. 80 Studierende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Materialien im Ilias (Übungsaufgaben, Hinweise,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800" dirty="0"/>
              <a:t>Darunter auch Verlinkung zu Vorlesungsvideos in der </a:t>
            </a:r>
            <a:r>
              <a:rPr lang="de-DE" sz="2800" dirty="0" err="1"/>
              <a:t>Staffcloud</a:t>
            </a:r>
            <a:endParaRPr lang="de-DE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DE" sz="2800" dirty="0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64" y="2077387"/>
            <a:ext cx="5089492" cy="2762438"/>
          </a:xfrm>
          <a:prstGeom prst="rect">
            <a:avLst/>
          </a:prstGeom>
        </p:spPr>
      </p:pic>
      <p:sp>
        <p:nvSpPr>
          <p:cNvPr id="7" name="Ellipse 6"/>
          <p:cNvSpPr/>
          <p:nvPr/>
        </p:nvSpPr>
        <p:spPr>
          <a:xfrm>
            <a:off x="3293858" y="4221089"/>
            <a:ext cx="2556284" cy="5040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Nach oben gebogener Pfeil 12"/>
          <p:cNvSpPr/>
          <p:nvPr/>
        </p:nvSpPr>
        <p:spPr>
          <a:xfrm>
            <a:off x="4052523" y="4725145"/>
            <a:ext cx="857885" cy="1194615"/>
          </a:xfrm>
          <a:prstGeom prst="bentUpArrow">
            <a:avLst>
              <a:gd name="adj1" fmla="val 11517"/>
              <a:gd name="adj2" fmla="val 18744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Medien1">
            <a:hlinkClick r:id="" action="ppaction://media"/>
            <a:extLst>
              <a:ext uri="{FF2B5EF4-FFF2-40B4-BE49-F238E27FC236}">
                <a16:creationId xmlns:a16="http://schemas.microsoft.com/office/drawing/2014/main" id="{F36AC268-D950-44BA-AD8A-C66BD259CE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34596" y="57514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46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36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6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19348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19" y="2964672"/>
            <a:ext cx="8778770" cy="260569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210380" y="1947857"/>
            <a:ext cx="41380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max. Dateigröße in Ilias: 500MB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220072" y="1578524"/>
            <a:ext cx="22027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Größe anpassen</a:t>
            </a:r>
          </a:p>
          <a:p>
            <a:endParaRPr lang="de-DE" sz="2400" dirty="0"/>
          </a:p>
          <a:p>
            <a:r>
              <a:rPr lang="de-DE" sz="2400" dirty="0" err="1"/>
              <a:t>Staffcloud</a:t>
            </a:r>
            <a:endParaRPr lang="de-DE" sz="2400" dirty="0"/>
          </a:p>
        </p:txBody>
      </p:sp>
      <p:sp>
        <p:nvSpPr>
          <p:cNvPr id="13" name="Pfeil nach rechts 12"/>
          <p:cNvSpPr/>
          <p:nvPr/>
        </p:nvSpPr>
        <p:spPr>
          <a:xfrm rot="20418068">
            <a:off x="4288271" y="1903315"/>
            <a:ext cx="978244" cy="105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rechts 15"/>
          <p:cNvSpPr/>
          <p:nvPr/>
        </p:nvSpPr>
        <p:spPr>
          <a:xfrm rot="1029523">
            <a:off x="4288270" y="2347150"/>
            <a:ext cx="978244" cy="1057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84" y="3787595"/>
            <a:ext cx="3744416" cy="2903146"/>
          </a:xfrm>
          <a:prstGeom prst="rect">
            <a:avLst/>
          </a:prstGeom>
        </p:spPr>
      </p:pic>
      <p:pic>
        <p:nvPicPr>
          <p:cNvPr id="3" name="Medien2">
            <a:hlinkClick r:id="" action="ppaction://media"/>
            <a:extLst>
              <a:ext uri="{FF2B5EF4-FFF2-40B4-BE49-F238E27FC236}">
                <a16:creationId xmlns:a16="http://schemas.microsoft.com/office/drawing/2014/main" id="{AF408E8A-373D-48B4-8C90-28750AF648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1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4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7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55FF8F6-5CBF-4D1E-A664-FDB8AB30CDD8}"/>
              </a:ext>
            </a:extLst>
          </p:cNvPr>
          <p:cNvSpPr txBox="1"/>
          <p:nvPr/>
        </p:nvSpPr>
        <p:spPr>
          <a:xfrm>
            <a:off x="107504" y="1494737"/>
            <a:ext cx="46085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Kommunikation wöchentlich per </a:t>
            </a:r>
            <a:r>
              <a:rPr lang="de-DE" sz="2400" dirty="0" err="1"/>
              <a:t>Discord</a:t>
            </a:r>
            <a:endParaRPr lang="de-DE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auf Server einladen mittels Serverlink: </a:t>
            </a:r>
            <a:r>
              <a:rPr lang="de-DE" sz="2400" b="1" dirty="0">
                <a:hlinkClick r:id="rId7"/>
              </a:rPr>
              <a:t>https://discord.gg/8wgKfWM</a:t>
            </a:r>
            <a:endParaRPr lang="de-DE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Einfache Nutzung der Sprachkanäle mit bis zu 50 Personen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Bildschirm teilen und Material präsentieren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Studierende können jederzeit Fragen stellen bzw. beantworten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2400" dirty="0"/>
              <a:t>Auch Studierende können ihren Bildschirm teilen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27325"/>
            <a:ext cx="3640530" cy="3606822"/>
          </a:xfrm>
          <a:prstGeom prst="rect">
            <a:avLst/>
          </a:prstGeom>
        </p:spPr>
      </p:pic>
      <p:pic>
        <p:nvPicPr>
          <p:cNvPr id="3" name="Medien3">
            <a:hlinkClick r:id="" action="ppaction://media"/>
            <a:extLst>
              <a:ext uri="{FF2B5EF4-FFF2-40B4-BE49-F238E27FC236}">
                <a16:creationId xmlns:a16="http://schemas.microsoft.com/office/drawing/2014/main" id="{C3770A21-531F-4125-9137-EACBB5FB27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4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29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Friedenberg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8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2440" y="636327"/>
            <a:ext cx="523948" cy="54300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A3B020D-2098-4BE6-8CE4-AE1D3F8867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0513" y="44066"/>
            <a:ext cx="554313" cy="543001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1839"/>
            <a:ext cx="7128792" cy="5340206"/>
          </a:xfrm>
          <a:prstGeom prst="rect">
            <a:avLst/>
          </a:prstGeom>
        </p:spPr>
      </p:pic>
      <p:sp>
        <p:nvSpPr>
          <p:cNvPr id="7" name="Abgerundete rechteckige Legende 6"/>
          <p:cNvSpPr/>
          <p:nvPr/>
        </p:nvSpPr>
        <p:spPr>
          <a:xfrm>
            <a:off x="432960" y="5085184"/>
            <a:ext cx="1512168" cy="648072"/>
          </a:xfrm>
          <a:prstGeom prst="wedgeRoundRectCallout">
            <a:avLst>
              <a:gd name="adj1" fmla="val 42544"/>
              <a:gd name="adj2" fmla="val 11948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Bildschirm teilen</a:t>
            </a:r>
          </a:p>
        </p:txBody>
      </p:sp>
      <p:pic>
        <p:nvPicPr>
          <p:cNvPr id="4" name="Medien4">
            <a:hlinkClick r:id="" action="ppaction://media"/>
            <a:extLst>
              <a:ext uri="{FF2B5EF4-FFF2-40B4-BE49-F238E27FC236}">
                <a16:creationId xmlns:a16="http://schemas.microsoft.com/office/drawing/2014/main" id="{5D413B44-2A45-4574-A9A4-088E14E06F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38069" y="5746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2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0584" y="274638"/>
            <a:ext cx="6416216" cy="922114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Helvetica Light" panose="02000403040000020004" pitchFamily="2" charset="0"/>
              </a:rPr>
              <a:t>Prof. Noack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AE60A-B69C-4790-82F7-3882EDF23186}" type="slidenum">
              <a:rPr lang="de-DE" smtClean="0"/>
              <a:pPr/>
              <a:t>9</a:t>
            </a:fld>
            <a:endParaRPr lang="de-DE" dirty="0"/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340768"/>
            <a:ext cx="9144000" cy="0"/>
          </a:xfrm>
          <a:prstGeom prst="line">
            <a:avLst/>
          </a:prstGeom>
          <a:ln w="76200" cmpd="tri">
            <a:solidFill>
              <a:srgbClr val="213BC0"/>
            </a:solidFill>
            <a:round/>
          </a:ln>
          <a:effectLst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8697"/>
            <a:ext cx="2163080" cy="641302"/>
          </a:xfrm>
          <a:prstGeom prst="rect">
            <a:avLst/>
          </a:prstGeom>
        </p:spPr>
      </p:pic>
      <p:sp>
        <p:nvSpPr>
          <p:cNvPr id="10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059832" y="6356350"/>
            <a:ext cx="3096344" cy="365125"/>
          </a:xfrm>
        </p:spPr>
        <p:txBody>
          <a:bodyPr/>
          <a:lstStyle/>
          <a:p>
            <a:r>
              <a:rPr lang="de-DE" dirty="0">
                <a:latin typeface="Daxline Offc" pitchFamily="34" charset="0"/>
              </a:rPr>
              <a:t>Dr. Paul Wolf, HS Stralsund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4AF6447-8D95-4B45-9729-03C050A97A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4826" y="620409"/>
            <a:ext cx="523948" cy="543001"/>
          </a:xfrm>
          <a:prstGeom prst="rect">
            <a:avLst/>
          </a:prstGeom>
        </p:spPr>
      </p:pic>
      <p:pic>
        <p:nvPicPr>
          <p:cNvPr id="12" name="Picture 2" descr="BigBlueButton Erfahrungsberichte, Preise &amp; Bewertungen | GetApp">
            <a:extLst>
              <a:ext uri="{FF2B5EF4-FFF2-40B4-BE49-F238E27FC236}">
                <a16:creationId xmlns:a16="http://schemas.microsoft.com/office/drawing/2014/main" id="{C8B6253E-5659-448D-8854-D081D7948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1898" y="60737"/>
            <a:ext cx="543001" cy="54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BBB">
            <a:hlinkClick r:id="" action="ppaction://media"/>
            <a:extLst>
              <a:ext uri="{FF2B5EF4-FFF2-40B4-BE49-F238E27FC236}">
                <a16:creationId xmlns:a16="http://schemas.microsoft.com/office/drawing/2014/main" id="{5C7B4249-97AC-46F1-B363-39C84354879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944" y="1413588"/>
            <a:ext cx="8959552" cy="5039748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1186346D-C757-4334-AA34-DD5F69592FD3}"/>
              </a:ext>
            </a:extLst>
          </p:cNvPr>
          <p:cNvSpPr txBox="1"/>
          <p:nvPr/>
        </p:nvSpPr>
        <p:spPr>
          <a:xfrm>
            <a:off x="2285616" y="1024910"/>
            <a:ext cx="2041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Video bitte ggf. selbst starten.</a:t>
            </a:r>
          </a:p>
        </p:txBody>
      </p:sp>
    </p:spTree>
    <p:extLst>
      <p:ext uri="{BB962C8B-B14F-4D97-AF65-F5344CB8AC3E}">
        <p14:creationId xmlns:p14="http://schemas.microsoft.com/office/powerpoint/2010/main" val="197907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97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Microsoft Office PowerPoint</Application>
  <PresentationFormat>Bildschirmpräsentation (4:3)</PresentationFormat>
  <Paragraphs>99</Paragraphs>
  <Slides>11</Slides>
  <Notes>1</Notes>
  <HiddenSlides>0</HiddenSlides>
  <MMClips>9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7" baseType="lpstr">
      <vt:lpstr>Calibri</vt:lpstr>
      <vt:lpstr>Helvetica Light</vt:lpstr>
      <vt:lpstr>Daxline Offc</vt:lpstr>
      <vt:lpstr>Cambria Math</vt:lpstr>
      <vt:lpstr>Arial</vt:lpstr>
      <vt:lpstr>Larissa</vt:lpstr>
      <vt:lpstr>Online-Lehre Beispiele und Umsetzungen an der HOST während der Coronakrise 2020</vt:lpstr>
      <vt:lpstr>Inhalt</vt:lpstr>
      <vt:lpstr>Dr. Wolf</vt:lpstr>
      <vt:lpstr>Dr. Wolf</vt:lpstr>
      <vt:lpstr>Prof. Friedenberg</vt:lpstr>
      <vt:lpstr>Prof. Friedenberg</vt:lpstr>
      <vt:lpstr>Prof. Friedenberg</vt:lpstr>
      <vt:lpstr>Prof. Friedenberg</vt:lpstr>
      <vt:lpstr>Prof. Noack </vt:lpstr>
      <vt:lpstr>Starthilfe zu BigBlueButton von Dr. Wolf                          (aktuelle Variante über Server von Sund-Xplosion e.V.)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Online-Lehre Beispiele und Umsetzungen an der HOST während der Coronakrise 2020</dc:title>
  <cp:lastModifiedBy>P W</cp:lastModifiedBy>
  <cp:revision>3</cp:revision>
  <dcterms:created xsi:type="dcterms:W3CDTF">2012-04-02T08:54:02Z</dcterms:created>
  <dcterms:modified xsi:type="dcterms:W3CDTF">2020-04-09T11:37:30Z</dcterms:modified>
</cp:coreProperties>
</file>