
<file path=[Content_Types].xml><?xml version="1.0" encoding="utf-8"?>
<Types xmlns="http://schemas.openxmlformats.org/package/2006/content-types">
  <Default Extension="crdownload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4" r:id="rId2"/>
    <p:sldId id="335" r:id="rId3"/>
    <p:sldId id="320" r:id="rId4"/>
    <p:sldId id="316" r:id="rId5"/>
    <p:sldId id="317" r:id="rId6"/>
    <p:sldId id="265" r:id="rId7"/>
    <p:sldId id="264" r:id="rId8"/>
    <p:sldId id="334" r:id="rId9"/>
    <p:sldId id="293" r:id="rId10"/>
    <p:sldId id="312" r:id="rId11"/>
    <p:sldId id="278" r:id="rId12"/>
    <p:sldId id="344" r:id="rId13"/>
    <p:sldId id="271" r:id="rId14"/>
    <p:sldId id="340" r:id="rId15"/>
    <p:sldId id="323" r:id="rId16"/>
    <p:sldId id="266" r:id="rId17"/>
    <p:sldId id="307" r:id="rId18"/>
    <p:sldId id="273" r:id="rId19"/>
    <p:sldId id="333" r:id="rId20"/>
    <p:sldId id="331" r:id="rId21"/>
    <p:sldId id="332" r:id="rId22"/>
    <p:sldId id="328" r:id="rId23"/>
    <p:sldId id="345" r:id="rId24"/>
    <p:sldId id="322" r:id="rId25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823" autoAdjust="0"/>
    <p:restoredTop sz="93883" autoAdjust="0"/>
  </p:normalViewPr>
  <p:slideViewPr>
    <p:cSldViewPr snapToGrid="0">
      <p:cViewPr varScale="1">
        <p:scale>
          <a:sx n="96" d="100"/>
          <a:sy n="96" d="100"/>
        </p:scale>
        <p:origin x="91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EFEA8-5AA1-4541-9456-781556651F33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66579-C2FB-4833-A31E-2AF64FD0A0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607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4ED1C-73C0-4889-9BEF-AC09EBDF630D}" type="datetimeFigureOut">
              <a:rPr lang="en-GB" smtClean="0"/>
              <a:t>26/05/2025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5557E-635F-4CCC-BF2D-B51310C0773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58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5557E-635F-4CCC-BF2D-B51310C0773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836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5557E-635F-4CCC-BF2D-B51310C0773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48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5557E-635F-4CCC-BF2D-B51310C0773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458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5557E-635F-4CCC-BF2D-B51310C0773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617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850B3-E70B-4BB3-B713-7DE54140A3C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134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>
            <a:extLst>
              <a:ext uri="{FF2B5EF4-FFF2-40B4-BE49-F238E27FC236}">
                <a16:creationId xmlns:a16="http://schemas.microsoft.com/office/drawing/2014/main" id="{14EE999C-9DA1-43E4-90C8-D9F60DD115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izenplatzhalter 2">
            <a:extLst>
              <a:ext uri="{FF2B5EF4-FFF2-40B4-BE49-F238E27FC236}">
                <a16:creationId xmlns:a16="http://schemas.microsoft.com/office/drawing/2014/main" id="{2474BDAD-6D82-413D-9D50-16F009813E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34820" name="Foliennummernplatzhalter 3">
            <a:extLst>
              <a:ext uri="{FF2B5EF4-FFF2-40B4-BE49-F238E27FC236}">
                <a16:creationId xmlns:a16="http://schemas.microsoft.com/office/drawing/2014/main" id="{23BCDFE0-0348-43E1-A261-F80550AE0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04F330-24F4-4A12-88C7-5BFC0B6E0BFA}" type="slidenum">
              <a:rPr lang="de-DE" altLang="de-DE" smtClean="0"/>
              <a:pPr/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7059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>
            <a:extLst>
              <a:ext uri="{FF2B5EF4-FFF2-40B4-BE49-F238E27FC236}">
                <a16:creationId xmlns:a16="http://schemas.microsoft.com/office/drawing/2014/main" id="{14EE999C-9DA1-43E4-90C8-D9F60DD115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izenplatzhalter 2">
            <a:extLst>
              <a:ext uri="{FF2B5EF4-FFF2-40B4-BE49-F238E27FC236}">
                <a16:creationId xmlns:a16="http://schemas.microsoft.com/office/drawing/2014/main" id="{2474BDAD-6D82-413D-9D50-16F009813E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34820" name="Foliennummernplatzhalter 3">
            <a:extLst>
              <a:ext uri="{FF2B5EF4-FFF2-40B4-BE49-F238E27FC236}">
                <a16:creationId xmlns:a16="http://schemas.microsoft.com/office/drawing/2014/main" id="{23BCDFE0-0348-43E1-A261-F80550AE0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04F330-24F4-4A12-88C7-5BFC0B6E0BFA}" type="slidenum">
              <a:rPr lang="de-DE" altLang="de-DE" smtClean="0"/>
              <a:pPr/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213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5557E-635F-4CCC-BF2D-B51310C0773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459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5557E-635F-4CCC-BF2D-B51310C0773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23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BCE00B8-C4DB-4C7C-BD7C-ABA05CE65D5C}"/>
              </a:ext>
            </a:extLst>
          </p:cNvPr>
          <p:cNvSpPr/>
          <p:nvPr userDrawn="1"/>
        </p:nvSpPr>
        <p:spPr>
          <a:xfrm>
            <a:off x="0" y="6493056"/>
            <a:ext cx="12192000" cy="364944"/>
          </a:xfrm>
          <a:prstGeom prst="rect">
            <a:avLst/>
          </a:pr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32044C4-6460-41D5-8B7A-C9161F88E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8A0ECA-6373-4DD7-B520-6DE75A56B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13FC876-0C34-49E3-AC6E-3E91E834E01D}"/>
              </a:ext>
            </a:extLst>
          </p:cNvPr>
          <p:cNvSpPr txBox="1"/>
          <p:nvPr userDrawn="1"/>
        </p:nvSpPr>
        <p:spPr>
          <a:xfrm>
            <a:off x="0" y="6488668"/>
            <a:ext cx="420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ource Sans Pro" panose="020B0503030403020204"/>
              </a:rPr>
              <a:t>Information 2025 – TDS Master’s Program</a:t>
            </a:r>
          </a:p>
        </p:txBody>
      </p:sp>
    </p:spTree>
    <p:extLst>
      <p:ext uri="{BB962C8B-B14F-4D97-AF65-F5344CB8AC3E}">
        <p14:creationId xmlns:p14="http://schemas.microsoft.com/office/powerpoint/2010/main" val="3359545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41962ADC-ED0E-4AC6-BAF8-2AE330A67F12}"/>
              </a:ext>
            </a:extLst>
          </p:cNvPr>
          <p:cNvSpPr/>
          <p:nvPr userDrawn="1"/>
        </p:nvSpPr>
        <p:spPr>
          <a:xfrm>
            <a:off x="0" y="6493056"/>
            <a:ext cx="12192000" cy="364944"/>
          </a:xfrm>
          <a:prstGeom prst="rect">
            <a:avLst/>
          </a:pr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F5ED21-AD3F-4F83-8C78-EE77CCD2A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1D21FAD-603C-4B36-ABE8-03E9F530D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F7951D-1CAB-4AEA-A46A-CA1E2B4F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255117-F7A2-4580-B69E-520AD6BDF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ADA765-73BA-4B36-BD0D-9F833D496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E51-E7ED-4983-98DF-E03BBBCBD3DB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0178C2-569C-4609-ADB6-7494216EC9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3815833"/>
            <a:ext cx="1872312" cy="1745169"/>
          </a:xfrm>
          <a:prstGeom prst="rect">
            <a:avLst/>
          </a:prstGeom>
        </p:spPr>
      </p:pic>
      <p:pic>
        <p:nvPicPr>
          <p:cNvPr id="8" name="Grafik 29" descr="TDS_Logo_Finalversion_1653x756px.jpg">
            <a:extLst>
              <a:ext uri="{FF2B5EF4-FFF2-40B4-BE49-F238E27FC236}">
                <a16:creationId xmlns:a16="http://schemas.microsoft.com/office/drawing/2014/main" id="{2F83DC4E-D6BD-49D9-9565-93B7165FBE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653" y="5411488"/>
            <a:ext cx="2105200" cy="96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B349502-5220-422C-92DA-E2EF52783F92}"/>
              </a:ext>
            </a:extLst>
          </p:cNvPr>
          <p:cNvSpPr txBox="1"/>
          <p:nvPr userDrawn="1"/>
        </p:nvSpPr>
        <p:spPr>
          <a:xfrm>
            <a:off x="0" y="649305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</a:t>
            </a:r>
            <a:r>
              <a:rPr lang="de-DE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O</a:t>
            </a:r>
            <a:r>
              <a:rPr lang="de-DE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ST</a:t>
            </a:r>
            <a:r>
              <a:rPr lang="de-DE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– Hochschule Stralsund • Zur Schwedenschanze 15 • 18435 Stralsund • www.</a:t>
            </a:r>
            <a:r>
              <a:rPr lang="de-DE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</a:t>
            </a:r>
            <a:r>
              <a:rPr lang="de-DE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chschule-</a:t>
            </a:r>
            <a:r>
              <a:rPr lang="de-DE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st</a:t>
            </a:r>
            <a:r>
              <a:rPr lang="de-DE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ralsund.de</a:t>
            </a:r>
          </a:p>
        </p:txBody>
      </p:sp>
    </p:spTree>
    <p:extLst>
      <p:ext uri="{BB962C8B-B14F-4D97-AF65-F5344CB8AC3E}">
        <p14:creationId xmlns:p14="http://schemas.microsoft.com/office/powerpoint/2010/main" val="358260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BD884277-2356-4C1F-8C89-D0DA8DF47B15}"/>
              </a:ext>
            </a:extLst>
          </p:cNvPr>
          <p:cNvSpPr/>
          <p:nvPr userDrawn="1"/>
        </p:nvSpPr>
        <p:spPr>
          <a:xfrm>
            <a:off x="0" y="6493056"/>
            <a:ext cx="12192000" cy="364944"/>
          </a:xfrm>
          <a:prstGeom prst="rect">
            <a:avLst/>
          </a:pr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98CFCCF-946E-4BC1-946B-06BFA4A55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E5A230E-E055-46A3-90FE-268FB1C3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AC142B-19FC-4E5F-989B-EFC2013F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92DB3F-C77C-4F0C-BF7F-D5597635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ED6250-F1A1-4050-898A-7A47686B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E51-E7ED-4983-98DF-E03BBBCBD3DB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4C5FD52-A594-4071-8A0E-64089F5BF0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3815833"/>
            <a:ext cx="1872312" cy="1745169"/>
          </a:xfrm>
          <a:prstGeom prst="rect">
            <a:avLst/>
          </a:prstGeom>
        </p:spPr>
      </p:pic>
      <p:pic>
        <p:nvPicPr>
          <p:cNvPr id="8" name="Grafik 29" descr="TDS_Logo_Finalversion_1653x756px.jpg">
            <a:extLst>
              <a:ext uri="{FF2B5EF4-FFF2-40B4-BE49-F238E27FC236}">
                <a16:creationId xmlns:a16="http://schemas.microsoft.com/office/drawing/2014/main" id="{5219D115-DCC2-4D0E-AC9E-610785DEA4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653" y="5411488"/>
            <a:ext cx="2105200" cy="96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8A079DF-72B2-4369-8315-29C3C0700C22}"/>
              </a:ext>
            </a:extLst>
          </p:cNvPr>
          <p:cNvSpPr txBox="1"/>
          <p:nvPr userDrawn="1"/>
        </p:nvSpPr>
        <p:spPr>
          <a:xfrm>
            <a:off x="0" y="649305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</a:t>
            </a:r>
            <a:r>
              <a:rPr lang="de-DE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O</a:t>
            </a:r>
            <a:r>
              <a:rPr lang="de-DE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ST</a:t>
            </a:r>
            <a:r>
              <a:rPr lang="de-DE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– Hochschule Stralsund • Zur Schwedenschanze 15 • 18435 Stralsund • www.</a:t>
            </a:r>
            <a:r>
              <a:rPr lang="de-DE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</a:t>
            </a:r>
            <a:r>
              <a:rPr lang="de-DE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chschule-</a:t>
            </a:r>
            <a:r>
              <a:rPr lang="de-DE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st</a:t>
            </a:r>
            <a:r>
              <a:rPr lang="de-DE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ralsund.de</a:t>
            </a:r>
          </a:p>
        </p:txBody>
      </p:sp>
    </p:spTree>
    <p:extLst>
      <p:ext uri="{BB962C8B-B14F-4D97-AF65-F5344CB8AC3E}">
        <p14:creationId xmlns:p14="http://schemas.microsoft.com/office/powerpoint/2010/main" val="217934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93D50A-9564-4A85-8A91-BE2334A2C2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931733-C34B-46A5-919B-C6D365AFF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54EFFC-5851-407C-86D5-EA488EB7F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9C89E-4DF2-4090-BBCA-7D5131A4DED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13FC876-0C34-49E3-AC6E-3E91E834E01D}"/>
              </a:ext>
            </a:extLst>
          </p:cNvPr>
          <p:cNvSpPr txBox="1"/>
          <p:nvPr userDrawn="1"/>
        </p:nvSpPr>
        <p:spPr>
          <a:xfrm>
            <a:off x="0" y="6488668"/>
            <a:ext cx="476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Source Sans Pro" panose="020B0503030403020204"/>
              </a:rPr>
              <a:t>Digitaler</a:t>
            </a:r>
            <a:r>
              <a:rPr lang="en-GB" dirty="0">
                <a:solidFill>
                  <a:schemeClr val="bg1"/>
                </a:solidFill>
                <a:latin typeface="Source Sans Pro" panose="020B0503030403020204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Source Sans Pro" panose="020B0503030403020204"/>
              </a:rPr>
              <a:t>Campustag</a:t>
            </a:r>
            <a:r>
              <a:rPr lang="en-GB" dirty="0">
                <a:solidFill>
                  <a:schemeClr val="bg1"/>
                </a:solidFill>
                <a:latin typeface="Source Sans Pro" panose="020B0503030403020204"/>
              </a:rPr>
              <a:t> 2020 – TDS Master Program</a:t>
            </a:r>
          </a:p>
        </p:txBody>
      </p:sp>
    </p:spTree>
    <p:extLst>
      <p:ext uri="{BB962C8B-B14F-4D97-AF65-F5344CB8AC3E}">
        <p14:creationId xmlns:p14="http://schemas.microsoft.com/office/powerpoint/2010/main" val="1532956395"/>
      </p:ext>
    </p:extLst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D6138-B053-4F9B-B64E-9C6F8EFA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939A5C-2860-409D-B7A3-E7D982FD1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1D51CF-2A93-42FC-8F86-718397BCC2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175452-D242-4A39-908A-0C68F538C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19A680-A755-40D4-8E9A-67CE14CF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E51-E7ED-4983-98DF-E03BBBCBD3DB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704E84A-594C-4C70-BC89-6811B9D75A06}"/>
              </a:ext>
            </a:extLst>
          </p:cNvPr>
          <p:cNvSpPr txBox="1"/>
          <p:nvPr userDrawn="1"/>
        </p:nvSpPr>
        <p:spPr>
          <a:xfrm>
            <a:off x="0" y="6488668"/>
            <a:ext cx="420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ource Sans Pro" panose="020B0503030403020204"/>
              </a:rPr>
              <a:t>Information 2025 – TDS Master’s Program</a:t>
            </a:r>
          </a:p>
        </p:txBody>
      </p:sp>
    </p:spTree>
    <p:extLst>
      <p:ext uri="{BB962C8B-B14F-4D97-AF65-F5344CB8AC3E}">
        <p14:creationId xmlns:p14="http://schemas.microsoft.com/office/powerpoint/2010/main" val="3690645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8A46E-B39D-4808-AF6C-1C1FB9A8E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9B278D-6A39-4E82-9933-DEF0E7D7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C0BAB2-95AE-4137-88C6-70057C32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D54CF6-F5E7-4B57-B357-522581FE0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317104-FD79-40F5-9106-8AB733CA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E51-E7ED-4983-98DF-E03BBBCBD3DB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B2F633C-E1BB-4BC7-B755-24C24171664B}"/>
              </a:ext>
            </a:extLst>
          </p:cNvPr>
          <p:cNvSpPr txBox="1"/>
          <p:nvPr userDrawn="1"/>
        </p:nvSpPr>
        <p:spPr>
          <a:xfrm>
            <a:off x="0" y="6488668"/>
            <a:ext cx="415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ource Sans Pro" panose="020B0503030403020204"/>
              </a:rPr>
              <a:t>Information 2025 – TDS Master’s Program</a:t>
            </a:r>
          </a:p>
        </p:txBody>
      </p:sp>
    </p:spTree>
    <p:extLst>
      <p:ext uri="{BB962C8B-B14F-4D97-AF65-F5344CB8AC3E}">
        <p14:creationId xmlns:p14="http://schemas.microsoft.com/office/powerpoint/2010/main" val="595976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80D2D-45EE-48CC-85AA-34E1BF04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8C36A3-B0DB-4B8E-B0A9-032AA6345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D576D4-A514-4949-AB21-9F01A1FE3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AFBDB2E-D980-4AE3-A2A6-9C712AC7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5A24E1-4A20-4576-92A4-9493D3C4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994D7A-66EF-4CD8-984D-D1D6C3102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E51-E7ED-4983-98DF-E03BBBCBD3DB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B7457AD-E666-45EA-9798-6DDAB032E315}"/>
              </a:ext>
            </a:extLst>
          </p:cNvPr>
          <p:cNvSpPr txBox="1"/>
          <p:nvPr userDrawn="1"/>
        </p:nvSpPr>
        <p:spPr>
          <a:xfrm>
            <a:off x="0" y="6488668"/>
            <a:ext cx="415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ource Sans Pro" panose="020B0503030403020204"/>
              </a:rPr>
              <a:t>Information 2025 – TDS Master’s Program</a:t>
            </a:r>
          </a:p>
        </p:txBody>
      </p:sp>
    </p:spTree>
    <p:extLst>
      <p:ext uri="{BB962C8B-B14F-4D97-AF65-F5344CB8AC3E}">
        <p14:creationId xmlns:p14="http://schemas.microsoft.com/office/powerpoint/2010/main" val="2860098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10926-0500-4653-BC4F-749387E94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6797F-07D6-4AA1-80C7-887CB0F82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1CEAF4-E836-47C7-9E67-8EAD19F11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6F148EF-CBEC-412F-A135-14E4E870F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81CBCB6-A4AB-4295-AC14-91B83ADAF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20F6A3-FF4C-4433-9781-C97C52CBD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E3D07FA-F0C5-426C-9896-F70507E7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5519D96-0E4A-45D8-8D71-0761F04F3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E51-E7ED-4983-98DF-E03BBBCBD3DB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1028BDA-B160-4E5C-B01E-B723CE6ED602}"/>
              </a:ext>
            </a:extLst>
          </p:cNvPr>
          <p:cNvSpPr txBox="1"/>
          <p:nvPr userDrawn="1"/>
        </p:nvSpPr>
        <p:spPr>
          <a:xfrm>
            <a:off x="0" y="6488668"/>
            <a:ext cx="420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Source Sans Pro" panose="020B0503030403020204"/>
              </a:rPr>
              <a:t>Infromation</a:t>
            </a:r>
            <a:r>
              <a:rPr lang="en-GB" dirty="0">
                <a:solidFill>
                  <a:schemeClr val="bg1"/>
                </a:solidFill>
                <a:latin typeface="Source Sans Pro" panose="020B0503030403020204"/>
              </a:rPr>
              <a:t> 2025 – TDS Master’s Program</a:t>
            </a:r>
          </a:p>
        </p:txBody>
      </p:sp>
    </p:spTree>
    <p:extLst>
      <p:ext uri="{BB962C8B-B14F-4D97-AF65-F5344CB8AC3E}">
        <p14:creationId xmlns:p14="http://schemas.microsoft.com/office/powerpoint/2010/main" val="102502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D8123-5501-40ED-97A6-0EF26804C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ABF278-7DC2-4A09-BEC2-67D53E5E9E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7C6341-AFA7-440C-965B-3C451447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87CF0A-FABF-4C55-9E42-F1AEF7D5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E51-E7ED-4983-98DF-E03BBBCBD3DB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BCEAADF-EBDA-40CE-B43A-934DD1B12F0E}"/>
              </a:ext>
            </a:extLst>
          </p:cNvPr>
          <p:cNvSpPr txBox="1"/>
          <p:nvPr userDrawn="1"/>
        </p:nvSpPr>
        <p:spPr>
          <a:xfrm>
            <a:off x="0" y="6488668"/>
            <a:ext cx="420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Source Sans Pro" panose="020B0503030403020204"/>
              </a:rPr>
              <a:t>Infromation</a:t>
            </a:r>
            <a:r>
              <a:rPr lang="en-GB" dirty="0">
                <a:solidFill>
                  <a:schemeClr val="bg1"/>
                </a:solidFill>
                <a:latin typeface="Source Sans Pro" panose="020B0503030403020204"/>
              </a:rPr>
              <a:t> 2025 – TDS Master’s Program</a:t>
            </a:r>
          </a:p>
        </p:txBody>
      </p:sp>
    </p:spTree>
    <p:extLst>
      <p:ext uri="{BB962C8B-B14F-4D97-AF65-F5344CB8AC3E}">
        <p14:creationId xmlns:p14="http://schemas.microsoft.com/office/powerpoint/2010/main" val="1210290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3F2EF35-7295-4FD0-9BB4-8F42903E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4CC055A-9854-4D2B-B64E-B9E286D5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D9CCA6-A897-4B1F-9990-9BAA1966A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E51-E7ED-4983-98DF-E03BBBCBD3DB}" type="slidenum">
              <a:rPr lang="en-GB" smtClean="0"/>
              <a:t>‹Nr.›</a:t>
            </a:fld>
            <a:endParaRPr lang="en-GB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59AEEC3-DDA1-4BF6-A79C-8A4B120F4DD0}"/>
              </a:ext>
            </a:extLst>
          </p:cNvPr>
          <p:cNvSpPr txBox="1"/>
          <p:nvPr userDrawn="1"/>
        </p:nvSpPr>
        <p:spPr>
          <a:xfrm>
            <a:off x="0" y="6488668"/>
            <a:ext cx="479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Source Sans Pro" panose="020B0503030403020204"/>
              </a:rPr>
              <a:t>Digitaler</a:t>
            </a:r>
            <a:r>
              <a:rPr lang="en-GB" dirty="0">
                <a:solidFill>
                  <a:schemeClr val="bg1"/>
                </a:solidFill>
                <a:latin typeface="Source Sans Pro" panose="020B0503030403020204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Source Sans Pro" panose="020B0503030403020204"/>
              </a:rPr>
              <a:t>Mastertag</a:t>
            </a:r>
            <a:r>
              <a:rPr lang="en-GB" dirty="0">
                <a:solidFill>
                  <a:schemeClr val="bg1"/>
                </a:solidFill>
                <a:latin typeface="Source Sans Pro" panose="020B0503030403020204"/>
              </a:rPr>
              <a:t> 2022 – TDS Master’s Program</a:t>
            </a:r>
          </a:p>
        </p:txBody>
      </p:sp>
    </p:spTree>
    <p:extLst>
      <p:ext uri="{BB962C8B-B14F-4D97-AF65-F5344CB8AC3E}">
        <p14:creationId xmlns:p14="http://schemas.microsoft.com/office/powerpoint/2010/main" val="423124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725EE5D-7E7D-4A7A-A00E-C44913F0B6EB}"/>
              </a:ext>
            </a:extLst>
          </p:cNvPr>
          <p:cNvSpPr/>
          <p:nvPr userDrawn="1"/>
        </p:nvSpPr>
        <p:spPr>
          <a:xfrm>
            <a:off x="0" y="6493056"/>
            <a:ext cx="12192000" cy="364944"/>
          </a:xfrm>
          <a:prstGeom prst="rect">
            <a:avLst/>
          </a:pr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E8B95C-9BD0-422D-B996-AB12C9338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541B23-D006-4FF6-BC13-C6E5F1BA6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1802E7-0A78-480B-9B8E-A830633B4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A7E28A5-45DA-4353-A2FA-DC2803EF2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834E18-CBDF-43F2-A323-A987BE04D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DF88FA7-6D54-4493-97BB-526A1EE7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E51-E7ED-4983-98DF-E03BBBCBD3DB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83F3FF2-87F2-48B6-86CE-2F1E54FC6FE0}"/>
              </a:ext>
            </a:extLst>
          </p:cNvPr>
          <p:cNvSpPr txBox="1"/>
          <p:nvPr userDrawn="1"/>
        </p:nvSpPr>
        <p:spPr>
          <a:xfrm>
            <a:off x="0" y="649305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</a:t>
            </a:r>
            <a:r>
              <a:rPr lang="de-DE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O</a:t>
            </a:r>
            <a:r>
              <a:rPr lang="de-DE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ST</a:t>
            </a:r>
            <a:r>
              <a:rPr lang="de-DE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– Hochschule Stralsund • Zur Schwedenschanze 15 • 18435 Stralsund • www.</a:t>
            </a:r>
            <a:r>
              <a:rPr lang="de-DE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</a:t>
            </a:r>
            <a:r>
              <a:rPr lang="de-DE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chschule-</a:t>
            </a:r>
            <a:r>
              <a:rPr lang="de-DE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st</a:t>
            </a:r>
            <a:r>
              <a:rPr lang="de-DE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ralsund.de</a:t>
            </a:r>
          </a:p>
        </p:txBody>
      </p:sp>
    </p:spTree>
    <p:extLst>
      <p:ext uri="{BB962C8B-B14F-4D97-AF65-F5344CB8AC3E}">
        <p14:creationId xmlns:p14="http://schemas.microsoft.com/office/powerpoint/2010/main" val="272853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53D60BE6-5492-4ED8-AC5B-06831EB574AB}"/>
              </a:ext>
            </a:extLst>
          </p:cNvPr>
          <p:cNvSpPr/>
          <p:nvPr userDrawn="1"/>
        </p:nvSpPr>
        <p:spPr>
          <a:xfrm>
            <a:off x="0" y="6493056"/>
            <a:ext cx="12192000" cy="364944"/>
          </a:xfrm>
          <a:prstGeom prst="rect">
            <a:avLst/>
          </a:pr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5E9683-2AA0-473A-95D5-99D54ADA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0C0F6F0-DA14-475B-AAE1-510E6C7FB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ABD1F0-5E4D-4684-A3E1-954B78D04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686F5D-DB1B-4196-9448-992F96817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F7E267-A124-4761-88B4-BDA510F1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522C66-ED93-4B8D-A5DA-376A88CA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E51-E7ED-4983-98DF-E03BBBCBD3DB}" type="slidenum">
              <a:rPr lang="en-GB" smtClean="0"/>
              <a:t>‹Nr.›</a:t>
            </a:fld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4E7BD8-220F-4489-B072-50FC55A15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3815833"/>
            <a:ext cx="1872312" cy="1745169"/>
          </a:xfrm>
          <a:prstGeom prst="rect">
            <a:avLst/>
          </a:prstGeom>
        </p:spPr>
      </p:pic>
      <p:pic>
        <p:nvPicPr>
          <p:cNvPr id="9" name="Grafik 29" descr="TDS_Logo_Finalversion_1653x756px.jpg">
            <a:extLst>
              <a:ext uri="{FF2B5EF4-FFF2-40B4-BE49-F238E27FC236}">
                <a16:creationId xmlns:a16="http://schemas.microsoft.com/office/drawing/2014/main" id="{DEAB00F7-44F2-428E-8C18-581396D986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653" y="5411488"/>
            <a:ext cx="2105200" cy="96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9A37325-B5F4-46A8-9518-E89D16CACA12}"/>
              </a:ext>
            </a:extLst>
          </p:cNvPr>
          <p:cNvSpPr txBox="1"/>
          <p:nvPr userDrawn="1"/>
        </p:nvSpPr>
        <p:spPr>
          <a:xfrm>
            <a:off x="0" y="649305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</a:t>
            </a:r>
            <a:r>
              <a:rPr lang="de-DE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O</a:t>
            </a:r>
            <a:r>
              <a:rPr lang="de-DE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ST</a:t>
            </a:r>
            <a:r>
              <a:rPr lang="de-DE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– Hochschule Stralsund • Zur Schwedenschanze 15 • 18435 Stralsund • www.</a:t>
            </a:r>
            <a:r>
              <a:rPr lang="de-DE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ho</a:t>
            </a:r>
            <a:r>
              <a:rPr lang="de-DE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chschule-</a:t>
            </a:r>
            <a:r>
              <a:rPr lang="de-DE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st</a:t>
            </a:r>
            <a:r>
              <a:rPr lang="de-DE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ralsund.de</a:t>
            </a:r>
          </a:p>
        </p:txBody>
      </p:sp>
    </p:spTree>
    <p:extLst>
      <p:ext uri="{BB962C8B-B14F-4D97-AF65-F5344CB8AC3E}">
        <p14:creationId xmlns:p14="http://schemas.microsoft.com/office/powerpoint/2010/main" val="2640459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F721757-1299-4811-B958-8F3F9E88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D58A0E-938E-4241-8194-50418BE11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1A7BA3-B8FB-4D23-B931-3EBD65115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5AC9DA-A9A4-4B9B-89E5-136797BDE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09E51-E7ED-4983-98DF-E03BBBCBD3DB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515382B-FFCB-4385-A3F4-1B2E5148A5DE}"/>
              </a:ext>
            </a:extLst>
          </p:cNvPr>
          <p:cNvSpPr/>
          <p:nvPr userDrawn="1"/>
        </p:nvSpPr>
        <p:spPr>
          <a:xfrm>
            <a:off x="0" y="6493056"/>
            <a:ext cx="12192000" cy="364944"/>
          </a:xfrm>
          <a:prstGeom prst="rect">
            <a:avLst/>
          </a:pr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583CE8-DA8C-4922-A7F8-D788CFC58D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01" y="2852"/>
            <a:ext cx="1530799" cy="142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0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hschule-stralsund.de/storages/hs-stralsund/FAK_WS/TDS/Dateien/Modulbeschreibungen_TDS_ab_WS_17-18_4_semester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25.png"/><Relationship Id="rId5" Type="http://schemas.openxmlformats.org/officeDocument/2006/relationships/image" Target="../media/image43.jpg"/><Relationship Id="rId10" Type="http://schemas.openxmlformats.org/officeDocument/2006/relationships/image" Target="../media/image24.svg"/><Relationship Id="rId4" Type="http://schemas.openxmlformats.org/officeDocument/2006/relationships/image" Target="../media/image42.jpe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46.jp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48.jpeg"/><Relationship Id="rId10" Type="http://schemas.openxmlformats.org/officeDocument/2006/relationships/image" Target="../media/image25.png"/><Relationship Id="rId4" Type="http://schemas.openxmlformats.org/officeDocument/2006/relationships/image" Target="../media/image47.png"/><Relationship Id="rId9" Type="http://schemas.openxmlformats.org/officeDocument/2006/relationships/image" Target="../media/image24.svg"/><Relationship Id="rId1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25.png"/><Relationship Id="rId2" Type="http://schemas.openxmlformats.org/officeDocument/2006/relationships/image" Target="../media/image50.png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23.png"/><Relationship Id="rId10" Type="http://schemas.openxmlformats.org/officeDocument/2006/relationships/image" Target="../media/image57.png"/><Relationship Id="rId19" Type="http://schemas.openxmlformats.org/officeDocument/2006/relationships/image" Target="../media/image2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23.png"/><Relationship Id="rId5" Type="http://schemas.openxmlformats.org/officeDocument/2006/relationships/image" Target="../media/image62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61.jpe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70.jpeg"/><Relationship Id="rId7" Type="http://schemas.openxmlformats.org/officeDocument/2006/relationships/image" Target="../media/image72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75.sv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28.svg"/><Relationship Id="rId3" Type="http://schemas.openxmlformats.org/officeDocument/2006/relationships/image" Target="../media/image36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75.svg"/><Relationship Id="rId5" Type="http://schemas.openxmlformats.org/officeDocument/2006/relationships/image" Target="../media/image77.png"/><Relationship Id="rId10" Type="http://schemas.openxmlformats.org/officeDocument/2006/relationships/image" Target="../media/image74.png"/><Relationship Id="rId4" Type="http://schemas.openxmlformats.org/officeDocument/2006/relationships/image" Target="../media/image76.png"/><Relationship Id="rId9" Type="http://schemas.openxmlformats.org/officeDocument/2006/relationships/image" Target="../media/image7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9.svg"/><Relationship Id="rId7" Type="http://schemas.openxmlformats.org/officeDocument/2006/relationships/image" Target="../media/image26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Relationship Id="rId9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80.png"/><Relationship Id="rId7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5" Type="http://schemas.openxmlformats.org/officeDocument/2006/relationships/image" Target="../media/image81.png"/><Relationship Id="rId10" Type="http://schemas.openxmlformats.org/officeDocument/2006/relationships/image" Target="../media/image28.svg"/><Relationship Id="rId4" Type="http://schemas.openxmlformats.org/officeDocument/2006/relationships/image" Target="../media/image79.sv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hschule-stralsund.de/studium-und-lehre/bewerbung/online-bewerbung/voraussetzungen-und-fristen/master/" TargetMode="External"/><Relationship Id="rId2" Type="http://schemas.openxmlformats.org/officeDocument/2006/relationships/hyperlink" Target="https://www.hochschule-stralsund.de/studium-und-lehre/bewerbung/online-bewerbu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hschule-stralsund.de/en/studying-and-teaching/international/incoming-students-staff/programs-at-host/application-procedure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hyperlink" Target="https://www.hochschule-stralsund.de/en/studying-and-teaching/international/incoming-students-staff/study-at-host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4.png"/><Relationship Id="rId7" Type="http://schemas.openxmlformats.org/officeDocument/2006/relationships/image" Target="../media/image73.svg"/><Relationship Id="rId12" Type="http://schemas.openxmlformats.org/officeDocument/2006/relationships/image" Target="../media/image8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86.svg"/><Relationship Id="rId5" Type="http://schemas.openxmlformats.org/officeDocument/2006/relationships/image" Target="../media/image22.svg"/><Relationship Id="rId10" Type="http://schemas.openxmlformats.org/officeDocument/2006/relationships/image" Target="../media/image85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93.png"/><Relationship Id="rId3" Type="http://schemas.openxmlformats.org/officeDocument/2006/relationships/image" Target="../media/image89.jpg"/><Relationship Id="rId7" Type="http://schemas.openxmlformats.org/officeDocument/2006/relationships/image" Target="../media/image31.png"/><Relationship Id="rId12" Type="http://schemas.openxmlformats.org/officeDocument/2006/relationships/image" Target="../media/image26.sv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33.png"/><Relationship Id="rId5" Type="http://schemas.openxmlformats.org/officeDocument/2006/relationships/image" Target="../media/image91.jpg"/><Relationship Id="rId10" Type="http://schemas.openxmlformats.org/officeDocument/2006/relationships/image" Target="../media/image73.svg"/><Relationship Id="rId4" Type="http://schemas.openxmlformats.org/officeDocument/2006/relationships/image" Target="../media/image90.jpg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102.png"/><Relationship Id="rId3" Type="http://schemas.openxmlformats.org/officeDocument/2006/relationships/hyperlink" Target="http://www.hochschule-stralsund.de/tds" TargetMode="External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sv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jpg"/><Relationship Id="rId4" Type="http://schemas.openxmlformats.org/officeDocument/2006/relationships/hyperlink" Target="mailto:tds@hochschule-stralsund.de" TargetMode="External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24.svg"/><Relationship Id="rId12" Type="http://schemas.openxmlformats.org/officeDocument/2006/relationships/image" Target="../media/image35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crdownload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1E7BE29-9DC4-4B82-904A-A1FA11CCC83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b="12211"/>
          <a:stretch/>
        </p:blipFill>
        <p:spPr>
          <a:xfrm>
            <a:off x="0" y="-1"/>
            <a:ext cx="12192000" cy="6493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itel 21">
            <a:extLst>
              <a:ext uri="{FF2B5EF4-FFF2-40B4-BE49-F238E27FC236}">
                <a16:creationId xmlns:a16="http://schemas.microsoft.com/office/drawing/2014/main" id="{F9C8C705-CF92-4C44-A35F-E2C3FC0EC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99907"/>
            <a:ext cx="5361709" cy="6983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200" dirty="0">
                <a:latin typeface="Source Sans Pro"/>
              </a:rPr>
              <a:t>International</a:t>
            </a:r>
            <a:r>
              <a:rPr lang="en-US" sz="2400" dirty="0">
                <a:latin typeface="Source Sans Pro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Source Sans Pro"/>
              </a:rPr>
              <a:t>Strategic</a:t>
            </a:r>
            <a:r>
              <a:rPr lang="en-US" sz="2400" dirty="0">
                <a:latin typeface="Source Sans Pro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Source Sans Pro"/>
              </a:rPr>
              <a:t>Individual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94C57C5-A553-4FD0-85A6-87A7F41ADEC1}"/>
              </a:ext>
            </a:extLst>
          </p:cNvPr>
          <p:cNvSpPr/>
          <p:nvPr/>
        </p:nvSpPr>
        <p:spPr>
          <a:xfrm>
            <a:off x="0" y="-1"/>
            <a:ext cx="70653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Source Sans Pro"/>
              </a:rPr>
              <a:t>Tourism Development Strategies</a:t>
            </a:r>
            <a:br>
              <a:rPr lang="en-GB" sz="3200" b="1" dirty="0">
                <a:solidFill>
                  <a:srgbClr val="FF0000"/>
                </a:solidFill>
                <a:latin typeface="Source Sans Pro"/>
              </a:rPr>
            </a:br>
            <a:r>
              <a:rPr lang="en-GB" sz="3200" b="1" dirty="0">
                <a:latin typeface="Source Sans Pro"/>
              </a:rPr>
              <a:t>Master Program</a:t>
            </a:r>
            <a:endParaRPr lang="en-GB" sz="3200" b="1" dirty="0">
              <a:solidFill>
                <a:srgbClr val="FF0000"/>
              </a:solidFill>
              <a:latin typeface="Source Sans Pro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EBD538F-F053-4284-8881-FA423CDAC008}"/>
              </a:ext>
            </a:extLst>
          </p:cNvPr>
          <p:cNvSpPr/>
          <p:nvPr/>
        </p:nvSpPr>
        <p:spPr>
          <a:xfrm>
            <a:off x="0" y="6493056"/>
            <a:ext cx="12192000" cy="364944"/>
          </a:xfrm>
          <a:prstGeom prst="rect">
            <a:avLst/>
          </a:pr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79B7A449-E84B-424F-83A4-C66A8CB62D73}"/>
              </a:ext>
            </a:extLst>
          </p:cNvPr>
          <p:cNvCxnSpPr>
            <a:cxnSpLocks/>
          </p:cNvCxnSpPr>
          <p:nvPr/>
        </p:nvCxnSpPr>
        <p:spPr>
          <a:xfrm>
            <a:off x="0" y="1094767"/>
            <a:ext cx="432261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78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0B5BF-8829-468F-95B0-35C1BCB67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16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Source Sans Pro" panose="020B0503030403020204"/>
                <a:hlinkClick r:id="rId3"/>
              </a:rPr>
              <a:t>Concept &amp; Curriculum </a:t>
            </a:r>
            <a:endParaRPr lang="en-GB" sz="4000" b="1" dirty="0">
              <a:latin typeface="Source Sans Pro" panose="020B0503030403020204"/>
            </a:endParaRP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7B706591-3153-431E-A3C3-F3CF8374DC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9833692"/>
              </p:ext>
            </p:extLst>
          </p:nvPr>
        </p:nvGraphicFramePr>
        <p:xfrm>
          <a:off x="375885" y="1078405"/>
          <a:ext cx="11227230" cy="533005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69359">
                  <a:extLst>
                    <a:ext uri="{9D8B030D-6E8A-4147-A177-3AD203B41FA5}">
                      <a16:colId xmlns:a16="http://schemas.microsoft.com/office/drawing/2014/main" val="1554167711"/>
                    </a:ext>
                  </a:extLst>
                </a:gridCol>
                <a:gridCol w="2032544">
                  <a:extLst>
                    <a:ext uri="{9D8B030D-6E8A-4147-A177-3AD203B41FA5}">
                      <a16:colId xmlns:a16="http://schemas.microsoft.com/office/drawing/2014/main" val="3709410051"/>
                    </a:ext>
                  </a:extLst>
                </a:gridCol>
                <a:gridCol w="2021174">
                  <a:extLst>
                    <a:ext uri="{9D8B030D-6E8A-4147-A177-3AD203B41FA5}">
                      <a16:colId xmlns:a16="http://schemas.microsoft.com/office/drawing/2014/main" val="3085095313"/>
                    </a:ext>
                  </a:extLst>
                </a:gridCol>
                <a:gridCol w="34705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8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18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071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Tourism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Strategies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Tourism &amp; Management and  </a:t>
                      </a:r>
                    </a:p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Business Administration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latin typeface="Source Sans Pro" panose="020B0503030403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Master’s Thesis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863110"/>
                  </a:ext>
                </a:extLst>
              </a:tr>
              <a:tr h="9009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latin typeface="+mn-lt"/>
                        </a:rPr>
                        <a:t>Tourism in 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Individual &amp; Organisational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Research &amp; Case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Managing Tourism Markets</a:t>
                      </a:r>
                    </a:p>
                    <a:p>
                      <a:pPr algn="ctr"/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latin typeface="+mn-lt"/>
                        </a:rPr>
                        <a:t>Master’s Thesis </a:t>
                      </a:r>
                      <a:br>
                        <a:rPr lang="en-GB" sz="1800" b="1" dirty="0">
                          <a:solidFill>
                            <a:srgbClr val="0070C0"/>
                          </a:solidFill>
                          <a:latin typeface="+mn-lt"/>
                        </a:rPr>
                      </a:br>
                      <a:r>
                        <a:rPr lang="en-GB" sz="1800" b="1" dirty="0">
                          <a:solidFill>
                            <a:srgbClr val="0070C0"/>
                          </a:solidFill>
                          <a:latin typeface="+mn-lt"/>
                        </a:rPr>
                        <a:t>and</a:t>
                      </a:r>
                      <a:r>
                        <a:rPr lang="en-GB" sz="1800" b="1" baseline="0" dirty="0">
                          <a:solidFill>
                            <a:srgbClr val="0070C0"/>
                          </a:solidFill>
                          <a:latin typeface="+mn-lt"/>
                        </a:rPr>
                        <a:t> Colloquium</a:t>
                      </a:r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156964"/>
                  </a:ext>
                </a:extLst>
              </a:tr>
              <a:tr h="9009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latin typeface="+mn-lt"/>
                        </a:rPr>
                        <a:t>Sustainability in Tourism</a:t>
                      </a:r>
                    </a:p>
                    <a:p>
                      <a:pPr algn="ctr"/>
                      <a:endParaRPr lang="en-GB" sz="18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Strategic HRM </a:t>
                      </a:r>
                    </a:p>
                    <a:p>
                      <a:pPr algn="ctr"/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Global Business Development</a:t>
                      </a:r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Tourism and Digitalization</a:t>
                      </a:r>
                    </a:p>
                    <a:p>
                      <a:pPr algn="ctr"/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GB" sz="1800" b="1" dirty="0">
                          <a:solidFill>
                            <a:srgbClr val="0070C0"/>
                          </a:solidFill>
                          <a:latin typeface="+mn-lt"/>
                        </a:rPr>
                        <a:t>Scientific 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572092"/>
                  </a:ext>
                </a:extLst>
              </a:tr>
              <a:tr h="9009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Destination</a:t>
                      </a:r>
                    </a:p>
                    <a:p>
                      <a:pPr algn="ctr"/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Personal Skill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Political Economy of Tourism</a:t>
                      </a:r>
                      <a:endParaRPr lang="en-GB" sz="1800" b="0" dirty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latin typeface="+mn-lt"/>
                        </a:rPr>
                        <a:t>Supply Chain Management</a:t>
                      </a:r>
                      <a:br>
                        <a:rPr lang="en-GB" sz="1800" b="0" dirty="0">
                          <a:latin typeface="+mn-lt"/>
                        </a:rPr>
                      </a:br>
                      <a:r>
                        <a:rPr lang="en-GB" sz="1800" b="0" dirty="0">
                          <a:latin typeface="+mn-lt"/>
                        </a:rPr>
                        <a:t>in Tourism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431032"/>
                  </a:ext>
                </a:extLst>
              </a:tr>
              <a:tr h="117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Cultural Heritage Management in Tourism</a:t>
                      </a:r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Communication &amp; Media Management</a:t>
                      </a:r>
                      <a:endParaRPr lang="en-GB" sz="1800" b="0" dirty="0"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530176"/>
                  </a:ext>
                </a:extLst>
              </a:tr>
              <a:tr h="6970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Managing Financial Performance</a:t>
                      </a:r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246881"/>
                  </a:ext>
                </a:extLst>
              </a:tr>
            </a:tbl>
          </a:graphicData>
        </a:graphic>
      </p:graphicFrame>
      <p:sp>
        <p:nvSpPr>
          <p:cNvPr id="14" name="Foliennummernplatzhalter 2">
            <a:extLst>
              <a:ext uri="{FF2B5EF4-FFF2-40B4-BE49-F238E27FC236}">
                <a16:creationId xmlns:a16="http://schemas.microsoft.com/office/drawing/2014/main" id="{B4F49C14-1D0D-4CCD-8C44-956BBCC7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10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953646" y="6141658"/>
            <a:ext cx="286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Legend: </a:t>
            </a:r>
            <a:r>
              <a:rPr lang="de-DE" sz="1400" dirty="0" err="1">
                <a:solidFill>
                  <a:srgbClr val="0070C0"/>
                </a:solidFill>
              </a:rPr>
              <a:t>lectures</a:t>
            </a:r>
            <a:r>
              <a:rPr lang="de-DE" sz="1400" dirty="0">
                <a:solidFill>
                  <a:srgbClr val="0070C0"/>
                </a:solidFill>
              </a:rPr>
              <a:t> 2 </a:t>
            </a:r>
            <a:r>
              <a:rPr lang="de-DE" sz="1400" dirty="0" err="1">
                <a:solidFill>
                  <a:srgbClr val="0070C0"/>
                </a:solidFill>
              </a:rPr>
              <a:t>semester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  <a:r>
              <a:rPr lang="de-DE" sz="1400" dirty="0" err="1">
                <a:solidFill>
                  <a:srgbClr val="0070C0"/>
                </a:solidFill>
              </a:rPr>
              <a:t>course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88492A4-0EAF-457A-95B8-FDC57A707AC3}"/>
              </a:ext>
            </a:extLst>
          </p:cNvPr>
          <p:cNvSpPr txBox="1"/>
          <p:nvPr/>
        </p:nvSpPr>
        <p:spPr>
          <a:xfrm>
            <a:off x="0" y="6495334"/>
            <a:ext cx="1219200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3257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53" name="Grafik 2">
            <a:extLst>
              <a:ext uri="{FF2B5EF4-FFF2-40B4-BE49-F238E27FC236}">
                <a16:creationId xmlns:a16="http://schemas.microsoft.com/office/drawing/2014/main" id="{C0A01253-C842-4C98-A846-9F28CE9D16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9"/>
          <a:stretch/>
        </p:blipFill>
        <p:spPr bwMode="auto">
          <a:xfrm>
            <a:off x="4641419" y="4100194"/>
            <a:ext cx="2739685" cy="232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3A3B2147-E071-44CE-9D5B-BFECFA84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352"/>
            <a:ext cx="10515600" cy="1325563"/>
          </a:xfrm>
        </p:spPr>
        <p:txBody>
          <a:bodyPr/>
          <a:lstStyle/>
          <a:p>
            <a:pPr algn="ctr"/>
            <a:r>
              <a:rPr lang="en-GB" sz="4000" b="1" dirty="0">
                <a:latin typeface="Source Sans Pro" panose="020B0503030403020204"/>
              </a:rPr>
              <a:t>Highlights</a:t>
            </a:r>
            <a:endParaRPr lang="en-GB" b="1" dirty="0">
              <a:latin typeface="Source Sans Pro" panose="020B0503030403020204"/>
            </a:endParaRPr>
          </a:p>
        </p:txBody>
      </p:sp>
      <p:sp>
        <p:nvSpPr>
          <p:cNvPr id="39942" name="Textfeld 23">
            <a:extLst>
              <a:ext uri="{FF2B5EF4-FFF2-40B4-BE49-F238E27FC236}">
                <a16:creationId xmlns:a16="http://schemas.microsoft.com/office/drawing/2014/main" id="{A35F3071-9256-4102-BF1A-C010D674C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21" y="1502704"/>
            <a:ext cx="10515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altLang="de-DE" sz="2400" dirty="0">
                <a:latin typeface="+mn-lt"/>
              </a:rPr>
              <a:t>Networking &amp; practice partners &amp; conferences</a:t>
            </a:r>
          </a:p>
          <a:p>
            <a:pPr algn="ctr">
              <a:spcBef>
                <a:spcPct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altLang="de-DE" sz="2400" dirty="0">
                <a:latin typeface="+mn-lt"/>
              </a:rPr>
              <a:t>Coaching</a:t>
            </a:r>
          </a:p>
          <a:p>
            <a:pPr algn="ctr">
              <a:spcBef>
                <a:spcPct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de-DE" sz="2400" dirty="0">
                <a:latin typeface="+mn-lt"/>
                <a:ea typeface="Source Sans Pro" panose="020B0503030403020204" pitchFamily="34" charset="0"/>
              </a:rPr>
              <a:t>Interdisciplinary g</a:t>
            </a:r>
            <a:r>
              <a:rPr lang="en-US" altLang="de-DE" sz="2400" dirty="0" err="1">
                <a:latin typeface="+mn-lt"/>
                <a:ea typeface="Source Sans Pro" panose="020B0503030403020204" pitchFamily="34" charset="0"/>
              </a:rPr>
              <a:t>uest</a:t>
            </a:r>
            <a:r>
              <a:rPr lang="en-US" altLang="de-DE" sz="2400" dirty="0">
                <a:latin typeface="+mn-lt"/>
                <a:ea typeface="Source Sans Pro" panose="020B0503030403020204" pitchFamily="34" charset="0"/>
              </a:rPr>
              <a:t> lectures</a:t>
            </a:r>
          </a:p>
          <a:p>
            <a:pPr algn="ctr">
              <a:spcBef>
                <a:spcPct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altLang="de-DE" sz="2400" dirty="0">
                <a:latin typeface="+mn-lt"/>
              </a:rPr>
              <a:t>Excursion &amp; semester abroad</a:t>
            </a:r>
            <a:r>
              <a:rPr lang="en-US" altLang="de-DE" sz="2400" dirty="0">
                <a:latin typeface="+mn-lt"/>
                <a:ea typeface="Source Sans Pro" panose="020B0503030403020204" pitchFamily="34" charset="0"/>
              </a:rPr>
              <a:t> &amp; </a:t>
            </a:r>
            <a:r>
              <a:rPr lang="en-US" altLang="de-DE" sz="2400" b="1" dirty="0">
                <a:latin typeface="+mn-lt"/>
                <a:ea typeface="Source Sans Pro" panose="020B0503030403020204" pitchFamily="34" charset="0"/>
              </a:rPr>
              <a:t>double master </a:t>
            </a:r>
            <a:r>
              <a:rPr lang="en-US" altLang="de-DE" sz="2400" dirty="0">
                <a:latin typeface="+mn-lt"/>
                <a:ea typeface="Source Sans Pro" panose="020B0503030403020204" pitchFamily="34" charset="0"/>
              </a:rPr>
              <a:t>degree </a:t>
            </a:r>
          </a:p>
        </p:txBody>
      </p:sp>
      <p:sp>
        <p:nvSpPr>
          <p:cNvPr id="24" name="Foliennummernplatzhalter 2">
            <a:extLst>
              <a:ext uri="{FF2B5EF4-FFF2-40B4-BE49-F238E27FC236}">
                <a16:creationId xmlns:a16="http://schemas.microsoft.com/office/drawing/2014/main" id="{4F3A21D5-D472-4DB0-AD52-C10D0F9DE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11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156" y="4101151"/>
            <a:ext cx="3441028" cy="229493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BE1DA7F-0EE0-449E-AF5C-E2B716C6C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689"/>
            <a:ext cx="4586862" cy="232014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F66612D-57AD-45D2-B0A6-8C7794ECE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9" y="47654"/>
            <a:ext cx="1891789" cy="1891789"/>
          </a:xfrm>
          <a:prstGeom prst="rect">
            <a:avLst/>
          </a:prstGeom>
        </p:spPr>
      </p:pic>
      <p:pic>
        <p:nvPicPr>
          <p:cNvPr id="14" name="Grafik 13" descr="Rakete">
            <a:extLst>
              <a:ext uri="{FF2B5EF4-FFF2-40B4-BE49-F238E27FC236}">
                <a16:creationId xmlns:a16="http://schemas.microsoft.com/office/drawing/2014/main" id="{4BDCA320-38AC-45E8-A817-87E6D8A76D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15" name="Grafik 14" descr="Puzzle">
            <a:extLst>
              <a:ext uri="{FF2B5EF4-FFF2-40B4-BE49-F238E27FC236}">
                <a16:creationId xmlns:a16="http://schemas.microsoft.com/office/drawing/2014/main" id="{856ECC0B-D974-4ADE-883B-5BD839AEAF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10241" y="1823142"/>
            <a:ext cx="549167" cy="549167"/>
          </a:xfrm>
          <a:prstGeom prst="rect">
            <a:avLst/>
          </a:prstGeom>
        </p:spPr>
      </p:pic>
      <p:pic>
        <p:nvPicPr>
          <p:cNvPr id="16" name="Grafik 15" descr="Aktenkoffer">
            <a:extLst>
              <a:ext uri="{FF2B5EF4-FFF2-40B4-BE49-F238E27FC236}">
                <a16:creationId xmlns:a16="http://schemas.microsoft.com/office/drawing/2014/main" id="{DA0DF039-67D0-4072-944A-5EC94995BB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17" name="Grafik 16" descr="Benutzer">
            <a:extLst>
              <a:ext uri="{FF2B5EF4-FFF2-40B4-BE49-F238E27FC236}">
                <a16:creationId xmlns:a16="http://schemas.microsoft.com/office/drawing/2014/main" id="{4A38AAFF-E58B-4CEE-A4F1-74E27EC2AB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3111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3A3B2147-E071-44CE-9D5B-BFECFA84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352"/>
            <a:ext cx="10515600" cy="1325563"/>
          </a:xfrm>
        </p:spPr>
        <p:txBody>
          <a:bodyPr/>
          <a:lstStyle/>
          <a:p>
            <a:pPr algn="ctr"/>
            <a:r>
              <a:rPr lang="en-GB" sz="4000" b="1" dirty="0">
                <a:latin typeface="Source Sans Pro" panose="020B0503030403020204"/>
              </a:rPr>
              <a:t>Highlights during semester</a:t>
            </a:r>
            <a:endParaRPr lang="en-GB" b="1" dirty="0">
              <a:latin typeface="Source Sans Pro" panose="020B0503030403020204"/>
            </a:endParaRPr>
          </a:p>
        </p:txBody>
      </p:sp>
      <p:sp>
        <p:nvSpPr>
          <p:cNvPr id="24" name="Foliennummernplatzhalter 2">
            <a:extLst>
              <a:ext uri="{FF2B5EF4-FFF2-40B4-BE49-F238E27FC236}">
                <a16:creationId xmlns:a16="http://schemas.microsoft.com/office/drawing/2014/main" id="{4F3A21D5-D472-4DB0-AD52-C10D0F9DE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12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B9974DD-B598-4DE4-86C4-C5476FC1B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1" y="1180385"/>
            <a:ext cx="2363937" cy="315191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DA2112C-9826-438E-82C2-76E587C38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356" y="1189682"/>
            <a:ext cx="2181354" cy="290847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FB22394-333F-4898-8C6C-F35908A66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355" y="4187296"/>
            <a:ext cx="2181354" cy="218135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2C4AD1B-C7B0-4A8E-BBA6-CE00E746E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1" y="4451638"/>
            <a:ext cx="2344162" cy="1754080"/>
          </a:xfrm>
          <a:prstGeom prst="rect">
            <a:avLst/>
          </a:prstGeom>
        </p:spPr>
      </p:pic>
      <p:pic>
        <p:nvPicPr>
          <p:cNvPr id="13" name="Grafik 12" descr="Rakete">
            <a:extLst>
              <a:ext uri="{FF2B5EF4-FFF2-40B4-BE49-F238E27FC236}">
                <a16:creationId xmlns:a16="http://schemas.microsoft.com/office/drawing/2014/main" id="{C9DAB9EC-1BA6-4264-AD6E-9AD64BECCC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19" name="Grafik 18" descr="Puzzle">
            <a:extLst>
              <a:ext uri="{FF2B5EF4-FFF2-40B4-BE49-F238E27FC236}">
                <a16:creationId xmlns:a16="http://schemas.microsoft.com/office/drawing/2014/main" id="{0FAC2BCE-BB1A-4EBF-805B-2CF8DC8241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10241" y="1823142"/>
            <a:ext cx="549167" cy="549167"/>
          </a:xfrm>
          <a:prstGeom prst="rect">
            <a:avLst/>
          </a:prstGeom>
        </p:spPr>
      </p:pic>
      <p:pic>
        <p:nvPicPr>
          <p:cNvPr id="21" name="Grafik 20" descr="Aktenkoffer">
            <a:extLst>
              <a:ext uri="{FF2B5EF4-FFF2-40B4-BE49-F238E27FC236}">
                <a16:creationId xmlns:a16="http://schemas.microsoft.com/office/drawing/2014/main" id="{DE7B51F7-521D-4980-8C79-F78D03127C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22" name="Grafik 21" descr="Benutzer">
            <a:extLst>
              <a:ext uri="{FF2B5EF4-FFF2-40B4-BE49-F238E27FC236}">
                <a16:creationId xmlns:a16="http://schemas.microsoft.com/office/drawing/2014/main" id="{E33BF8AC-BEBD-4287-95F0-8D250BC877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855B924-86D8-4417-A600-455790CDEE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45" y="1319260"/>
            <a:ext cx="3871744" cy="483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4229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3A3B2147-E071-44CE-9D5B-BFECFA84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15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Source Sans Pro" panose="020B0503030403020204"/>
              </a:rPr>
              <a:t>Highlight Excursions</a:t>
            </a:r>
          </a:p>
        </p:txBody>
      </p:sp>
      <p:sp>
        <p:nvSpPr>
          <p:cNvPr id="39942" name="Textfeld 23">
            <a:extLst>
              <a:ext uri="{FF2B5EF4-FFF2-40B4-BE49-F238E27FC236}">
                <a16:creationId xmlns:a16="http://schemas.microsoft.com/office/drawing/2014/main" id="{A35F3071-9256-4102-BF1A-C010D674C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016" y="5244999"/>
            <a:ext cx="895756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de-DE" sz="3000" b="1" dirty="0">
                <a:solidFill>
                  <a:srgbClr val="C00000"/>
                </a:solidFill>
                <a:latin typeface="+mn-lt"/>
                <a:ea typeface="Source Sans Pro" panose="020B0503030403020204" pitchFamily="34" charset="0"/>
              </a:rPr>
              <a:t>International Study Trips </a:t>
            </a:r>
            <a:br>
              <a:rPr lang="en-US" altLang="de-DE" sz="3000" b="1" dirty="0">
                <a:solidFill>
                  <a:srgbClr val="C00000"/>
                </a:solidFill>
                <a:latin typeface="+mn-lt"/>
                <a:ea typeface="Source Sans Pro" panose="020B0503030403020204" pitchFamily="34" charset="0"/>
              </a:rPr>
            </a:br>
            <a:r>
              <a:rPr lang="en-US" altLang="de-DE" sz="2800" dirty="0">
                <a:latin typeface="+mn-lt"/>
                <a:ea typeface="Source Sans Pro" panose="020B0503030403020204" pitchFamily="34" charset="0"/>
              </a:rPr>
              <a:t>covered by program costs  </a:t>
            </a:r>
            <a:r>
              <a:rPr lang="en-US" altLang="de-DE" sz="2000" dirty="0">
                <a:latin typeface="+mn-lt"/>
                <a:ea typeface="Source Sans Pro" panose="020B0503030403020204" pitchFamily="34" charset="0"/>
              </a:rPr>
              <a:t>(if health circumstances allow excursions)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B85AB61-3409-44E5-A2CF-DF8E8E0BA7A5}"/>
              </a:ext>
            </a:extLst>
          </p:cNvPr>
          <p:cNvGrpSpPr/>
          <p:nvPr/>
        </p:nvGrpSpPr>
        <p:grpSpPr>
          <a:xfrm>
            <a:off x="1828355" y="523463"/>
            <a:ext cx="8535290" cy="4695292"/>
            <a:chOff x="75310" y="1030259"/>
            <a:chExt cx="6523400" cy="3623901"/>
          </a:xfrm>
        </p:grpSpPr>
        <p:pic>
          <p:nvPicPr>
            <p:cNvPr id="4" name="Grafik 3" descr="Ein Bild, das Tier enthält.&#10;&#10;Mit hoher Zuverlässigkeit generierte Beschreibung">
              <a:extLst>
                <a:ext uri="{FF2B5EF4-FFF2-40B4-BE49-F238E27FC236}">
                  <a16:creationId xmlns:a16="http://schemas.microsoft.com/office/drawing/2014/main" id="{6C4A02D2-9A62-445C-B798-6F39B3CE0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771" b="66198" l="4531" r="93333">
                          <a14:foregroundMark x1="19167" y1="32031" x2="19167" y2="32031"/>
                          <a14:foregroundMark x1="38385" y1="24479" x2="38385" y2="24479"/>
                          <a14:foregroundMark x1="53021" y1="49063" x2="53021" y2="49063"/>
                          <a14:foregroundMark x1="84531" y1="59219" x2="84531" y2="59219"/>
                          <a14:foregroundMark x1="93385" y1="29271" x2="93385" y2="29271"/>
                          <a14:foregroundMark x1="4531" y1="29271" x2="4531" y2="29271"/>
                          <a14:foregroundMark x1="15521" y1="26250" x2="15521" y2="26250"/>
                          <a14:foregroundMark x1="82813" y1="59010" x2="82813" y2="59010"/>
                          <a14:foregroundMark x1="77813" y1="50573" x2="77813" y2="50573"/>
                          <a14:foregroundMark x1="85365" y1="38073" x2="85365" y2="38073"/>
                          <a14:foregroundMark x1="93125" y1="64844" x2="93125" y2="64844"/>
                          <a14:foregroundMark x1="77813" y1="50365" x2="77813" y2="50365"/>
                          <a14:foregroundMark x1="42448" y1="29688" x2="42448" y2="296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2" b="28206"/>
            <a:stretch/>
          </p:blipFill>
          <p:spPr>
            <a:xfrm>
              <a:off x="75310" y="1030259"/>
              <a:ext cx="6523400" cy="3623901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6426EC31-09AC-421F-ABEA-132863A250C6}"/>
                </a:ext>
              </a:extLst>
            </p:cNvPr>
            <p:cNvSpPr/>
            <p:nvPr/>
          </p:nvSpPr>
          <p:spPr>
            <a:xfrm>
              <a:off x="1336431" y="2355822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C3D770AC-CA10-4B9A-B630-F2E25B4ABD9E}"/>
                </a:ext>
              </a:extLst>
            </p:cNvPr>
            <p:cNvSpPr/>
            <p:nvPr/>
          </p:nvSpPr>
          <p:spPr>
            <a:xfrm>
              <a:off x="1854596" y="3324147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BDD47BF9-E7AB-47AC-8F58-88D61115BC16}"/>
                </a:ext>
              </a:extLst>
            </p:cNvPr>
            <p:cNvSpPr/>
            <p:nvPr/>
          </p:nvSpPr>
          <p:spPr>
            <a:xfrm>
              <a:off x="1106664" y="2013509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D5C85C5D-1B41-42CD-B5FD-5324F1FDBE20}"/>
                </a:ext>
              </a:extLst>
            </p:cNvPr>
            <p:cNvSpPr/>
            <p:nvPr/>
          </p:nvSpPr>
          <p:spPr>
            <a:xfrm>
              <a:off x="4498764" y="2870743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33365394-5E40-411E-8154-B5F659E3631E}"/>
                </a:ext>
              </a:extLst>
            </p:cNvPr>
            <p:cNvSpPr/>
            <p:nvPr/>
          </p:nvSpPr>
          <p:spPr>
            <a:xfrm>
              <a:off x="3892065" y="266062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D98BA0C4-9EF4-4492-9684-C55453628245}"/>
                </a:ext>
              </a:extLst>
            </p:cNvPr>
            <p:cNvSpPr/>
            <p:nvPr/>
          </p:nvSpPr>
          <p:spPr>
            <a:xfrm>
              <a:off x="4904939" y="2674692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994490A5-FE28-457D-B659-96E9C3877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25" y="1849026"/>
            <a:ext cx="853652" cy="56640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8A810E3-C8ED-4F5E-9CE5-81898AB7B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03" y="2437310"/>
            <a:ext cx="960767" cy="50087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63EE8D6-DFEC-4CFD-A3D5-1BD4A766B4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87" y="3756865"/>
            <a:ext cx="917314" cy="60749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EB1EED7-8264-4464-AE9D-4A731670A2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46" y="2027686"/>
            <a:ext cx="853652" cy="56640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7892585-FC20-4A8C-ABFD-5641538B4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94" y="2949564"/>
            <a:ext cx="881975" cy="585196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C68F81D7-AE19-4C3A-87BB-0475B53229E5}"/>
              </a:ext>
            </a:extLst>
          </p:cNvPr>
          <p:cNvSpPr/>
          <p:nvPr/>
        </p:nvSpPr>
        <p:spPr>
          <a:xfrm>
            <a:off x="6960126" y="2817261"/>
            <a:ext cx="141308" cy="1399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7514700-1F8A-4D57-BE5C-BB2EC6508A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28" y="3168010"/>
            <a:ext cx="999000" cy="666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199C8BA6-76BD-41DE-9A17-B3A79668B6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430" y="2558024"/>
            <a:ext cx="839530" cy="557034"/>
          </a:xfrm>
          <a:prstGeom prst="rect">
            <a:avLst/>
          </a:prstGeom>
        </p:spPr>
      </p:pic>
      <p:sp>
        <p:nvSpPr>
          <p:cNvPr id="39" name="Foliennummernplatzhalter 2">
            <a:extLst>
              <a:ext uri="{FF2B5EF4-FFF2-40B4-BE49-F238E27FC236}">
                <a16:creationId xmlns:a16="http://schemas.microsoft.com/office/drawing/2014/main" id="{1D60CD43-052E-4E7F-AAD8-3B90402D0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13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211926-9262-4B4C-8548-900756207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106" y="927001"/>
            <a:ext cx="786673" cy="566404"/>
          </a:xfrm>
          <a:prstGeom prst="rect">
            <a:avLst/>
          </a:prstGeom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id="{518E9A11-8B10-409C-9C67-70F1EEC9AC66}"/>
              </a:ext>
            </a:extLst>
          </p:cNvPr>
          <p:cNvSpPr/>
          <p:nvPr/>
        </p:nvSpPr>
        <p:spPr>
          <a:xfrm>
            <a:off x="5334106" y="1585291"/>
            <a:ext cx="141308" cy="1399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B682D2-68EA-44D5-A53C-7EDF4ACBD5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457" y="1854372"/>
            <a:ext cx="853652" cy="555711"/>
          </a:xfrm>
          <a:prstGeom prst="rect">
            <a:avLst/>
          </a:prstGeom>
        </p:spPr>
      </p:pic>
      <p:sp>
        <p:nvSpPr>
          <p:cNvPr id="43" name="Ellipse 42">
            <a:extLst>
              <a:ext uri="{FF2B5EF4-FFF2-40B4-BE49-F238E27FC236}">
                <a16:creationId xmlns:a16="http://schemas.microsoft.com/office/drawing/2014/main" id="{FBF26E53-AD26-4547-BAA8-2735BF4A1672}"/>
              </a:ext>
            </a:extLst>
          </p:cNvPr>
          <p:cNvSpPr/>
          <p:nvPr/>
        </p:nvSpPr>
        <p:spPr>
          <a:xfrm>
            <a:off x="4926960" y="2419957"/>
            <a:ext cx="141308" cy="1399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Grafik 43" descr="Rakete">
            <a:extLst>
              <a:ext uri="{FF2B5EF4-FFF2-40B4-BE49-F238E27FC236}">
                <a16:creationId xmlns:a16="http://schemas.microsoft.com/office/drawing/2014/main" id="{1E746609-625D-4AB3-B8CA-E9C53260D0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45" name="Grafik 44" descr="Puzzle">
            <a:extLst>
              <a:ext uri="{FF2B5EF4-FFF2-40B4-BE49-F238E27FC236}">
                <a16:creationId xmlns:a16="http://schemas.microsoft.com/office/drawing/2014/main" id="{305C070C-D552-4181-9A08-014583D38B3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10241" y="1823142"/>
            <a:ext cx="549167" cy="549167"/>
          </a:xfrm>
          <a:prstGeom prst="rect">
            <a:avLst/>
          </a:prstGeom>
        </p:spPr>
      </p:pic>
      <p:pic>
        <p:nvPicPr>
          <p:cNvPr id="46" name="Grafik 45" descr="Aktenkoffer">
            <a:extLst>
              <a:ext uri="{FF2B5EF4-FFF2-40B4-BE49-F238E27FC236}">
                <a16:creationId xmlns:a16="http://schemas.microsoft.com/office/drawing/2014/main" id="{29366AA3-C9A9-4811-BAE5-0B0B0557265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47" name="Grafik 46" descr="Benutzer">
            <a:extLst>
              <a:ext uri="{FF2B5EF4-FFF2-40B4-BE49-F238E27FC236}">
                <a16:creationId xmlns:a16="http://schemas.microsoft.com/office/drawing/2014/main" id="{8457CFDA-E5B5-4566-8094-0811FE3BA70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7090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8BFA2E1-6410-1774-01C1-C03F74C54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4" t="10254" b="10616"/>
          <a:stretch/>
        </p:blipFill>
        <p:spPr>
          <a:xfrm>
            <a:off x="252593" y="4009598"/>
            <a:ext cx="4352133" cy="2395954"/>
          </a:xfrm>
          <a:prstGeom prst="rect">
            <a:avLst/>
          </a:prstGeom>
        </p:spPr>
      </p:pic>
      <p:pic>
        <p:nvPicPr>
          <p:cNvPr id="9" name="Grafik 8" descr="Ein Bild, das Person, draußen, Kleidung, Himmel enthält.&#10;&#10;Automatisch generierte Beschreibung">
            <a:extLst>
              <a:ext uri="{FF2B5EF4-FFF2-40B4-BE49-F238E27FC236}">
                <a16:creationId xmlns:a16="http://schemas.microsoft.com/office/drawing/2014/main" id="{163992CE-9946-EA15-5DB7-6C6A21A8F8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7" t="5911" r="4160" b="5584"/>
          <a:stretch/>
        </p:blipFill>
        <p:spPr>
          <a:xfrm>
            <a:off x="156934" y="1241810"/>
            <a:ext cx="4447793" cy="2674198"/>
          </a:xfrm>
          <a:prstGeom prst="rect">
            <a:avLst/>
          </a:prstGeom>
        </p:spPr>
      </p:pic>
      <p:pic>
        <p:nvPicPr>
          <p:cNvPr id="10" name="Google Shape;576;p17">
            <a:extLst>
              <a:ext uri="{FF2B5EF4-FFF2-40B4-BE49-F238E27FC236}">
                <a16:creationId xmlns:a16="http://schemas.microsoft.com/office/drawing/2014/main" id="{6B0F4803-4F37-8243-FC30-3AF5D801F5AE}"/>
              </a:ext>
            </a:extLst>
          </p:cNvPr>
          <p:cNvPicPr preferRelativeResize="0"/>
          <p:nvPr/>
        </p:nvPicPr>
        <p:blipFill rotWithShape="1">
          <a:blip r:embed="rId5"/>
          <a:srcRect r="5" b="7453"/>
          <a:stretch/>
        </p:blipFill>
        <p:spPr>
          <a:xfrm>
            <a:off x="3655912" y="3305262"/>
            <a:ext cx="949450" cy="610746"/>
          </a:xfrm>
          <a:prstGeom prst="rect">
            <a:avLst/>
          </a:prstGeom>
          <a:noFill/>
        </p:spPr>
      </p:pic>
      <p:pic>
        <p:nvPicPr>
          <p:cNvPr id="2052" name="Picture 4" descr="upload.wikimedia.org/wikipedia/commons/d/dd/Flag_o...">
            <a:extLst>
              <a:ext uri="{FF2B5EF4-FFF2-40B4-BE49-F238E27FC236}">
                <a16:creationId xmlns:a16="http://schemas.microsoft.com/office/drawing/2014/main" id="{88781CFE-F327-6DB1-270A-A7AF8F8AB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08" y="4016394"/>
            <a:ext cx="949450" cy="47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C33BD596-29F4-40EE-83C2-F0D3B8146A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Source Sans Pro" panose="020B0503030403020204"/>
              </a:rPr>
              <a:t>     Highlight Excursions</a:t>
            </a:r>
          </a:p>
        </p:txBody>
      </p:sp>
      <p:sp>
        <p:nvSpPr>
          <p:cNvPr id="17" name="Foliennummernplatzhalter 2">
            <a:extLst>
              <a:ext uri="{FF2B5EF4-FFF2-40B4-BE49-F238E27FC236}">
                <a16:creationId xmlns:a16="http://schemas.microsoft.com/office/drawing/2014/main" id="{E78A4E98-74ED-413C-89F9-5726B5DA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4153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14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3B6440-931D-4595-9511-BA3DAFEAD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91" y="906069"/>
            <a:ext cx="5483767" cy="548376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C1F44A2-8B74-4CEF-9C36-69DF4362C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1"/>
          <a:stretch/>
        </p:blipFill>
        <p:spPr bwMode="auto">
          <a:xfrm>
            <a:off x="5126591" y="906070"/>
            <a:ext cx="1321415" cy="7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 descr="Rakete">
            <a:extLst>
              <a:ext uri="{FF2B5EF4-FFF2-40B4-BE49-F238E27FC236}">
                <a16:creationId xmlns:a16="http://schemas.microsoft.com/office/drawing/2014/main" id="{DB61BD25-3821-4914-ADAE-260FA78946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18" name="Grafik 17" descr="Puzzle">
            <a:extLst>
              <a:ext uri="{FF2B5EF4-FFF2-40B4-BE49-F238E27FC236}">
                <a16:creationId xmlns:a16="http://schemas.microsoft.com/office/drawing/2014/main" id="{3D371EDD-A185-4518-A6BD-75ACB12577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10241" y="1823142"/>
            <a:ext cx="549167" cy="549167"/>
          </a:xfrm>
          <a:prstGeom prst="rect">
            <a:avLst/>
          </a:prstGeom>
        </p:spPr>
      </p:pic>
      <p:pic>
        <p:nvPicPr>
          <p:cNvPr id="23" name="Grafik 22" descr="Aktenkoffer">
            <a:extLst>
              <a:ext uri="{FF2B5EF4-FFF2-40B4-BE49-F238E27FC236}">
                <a16:creationId xmlns:a16="http://schemas.microsoft.com/office/drawing/2014/main" id="{71BFE4EB-00B8-4662-A524-9F28417F7E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24" name="Grafik 23" descr="Benutzer">
            <a:extLst>
              <a:ext uri="{FF2B5EF4-FFF2-40B4-BE49-F238E27FC236}">
                <a16:creationId xmlns:a16="http://schemas.microsoft.com/office/drawing/2014/main" id="{62C59D5E-2475-4248-831A-21D1E2D1E7F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16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55F93545-5049-4523-A888-83CE517D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8" y="128258"/>
            <a:ext cx="10582182" cy="1325563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latin typeface="Source Sans Pro" panose="020B0503030403020204"/>
              </a:rPr>
              <a:t>    </a:t>
            </a:r>
            <a:r>
              <a:rPr lang="en-GB" b="1" dirty="0">
                <a:solidFill>
                  <a:srgbClr val="C00000"/>
                </a:solidFill>
                <a:latin typeface="Source Sans Pro" panose="020B0503030403020204"/>
              </a:rPr>
              <a:t>TDS on tour:</a:t>
            </a:r>
            <a:r>
              <a:rPr lang="en-GB" b="1" dirty="0">
                <a:latin typeface="Source Sans Pro" panose="020B0503030403020204"/>
              </a:rPr>
              <a:t> next field trip, October 2025 </a:t>
            </a:r>
            <a:r>
              <a:rPr lang="en-GB" b="1" dirty="0">
                <a:latin typeface="Source Sans Pro" panose="020B0503030403020204"/>
                <a:sym typeface="Wingdings" panose="05000000000000000000" pitchFamily="2" charset="2"/>
              </a:rPr>
              <a:t></a:t>
            </a:r>
            <a:br>
              <a:rPr lang="de-DE" dirty="0">
                <a:solidFill>
                  <a:schemeClr val="accent1"/>
                </a:solidFill>
              </a:rPr>
            </a:br>
            <a:endParaRPr lang="en-GB" b="1" dirty="0">
              <a:latin typeface="Source Sans Pro" panose="020B0503030403020204"/>
            </a:endParaRPr>
          </a:p>
        </p:txBody>
      </p:sp>
      <p:sp>
        <p:nvSpPr>
          <p:cNvPr id="14" name="Foliennummernplatzhalter 2">
            <a:extLst>
              <a:ext uri="{FF2B5EF4-FFF2-40B4-BE49-F238E27FC236}">
                <a16:creationId xmlns:a16="http://schemas.microsoft.com/office/drawing/2014/main" id="{D6493137-D509-4564-9ABF-FBFFE5EB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15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E666F99-256D-4965-84AF-AB24943C7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91" y="3879369"/>
            <a:ext cx="3475609" cy="260670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6AF94DB-C6CE-4B02-8955-6CC85A102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65044"/>
            <a:ext cx="4462504" cy="334736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3728985-B488-492C-B687-9A65BFC40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03" y="2252676"/>
            <a:ext cx="5164887" cy="290524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7AD5C38-9E83-4206-9B99-6D4D551BE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547">
            <a:off x="3653685" y="1171604"/>
            <a:ext cx="4242801" cy="53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5" name="Rechteck 35">
            <a:extLst>
              <a:ext uri="{FF2B5EF4-FFF2-40B4-BE49-F238E27FC236}">
                <a16:creationId xmlns:a16="http://schemas.microsoft.com/office/drawing/2014/main" id="{1BD470F6-22E3-4D98-8701-F3425F827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363" y="4149725"/>
            <a:ext cx="6697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800" b="1" dirty="0">
                <a:solidFill>
                  <a:srgbClr val="003399"/>
                </a:solidFill>
              </a:rPr>
              <a:t>    </a:t>
            </a:r>
            <a:endParaRPr lang="de-DE" altLang="de-DE" sz="1800" dirty="0">
              <a:solidFill>
                <a:srgbClr val="003399"/>
              </a:solidFill>
            </a:endParaRPr>
          </a:p>
        </p:txBody>
      </p:sp>
      <p:sp>
        <p:nvSpPr>
          <p:cNvPr id="33807" name="Rechteck 35">
            <a:extLst>
              <a:ext uri="{FF2B5EF4-FFF2-40B4-BE49-F238E27FC236}">
                <a16:creationId xmlns:a16="http://schemas.microsoft.com/office/drawing/2014/main" id="{D827081C-498B-40E3-A203-758C1D8F7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4570414"/>
            <a:ext cx="5472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800" b="1" dirty="0">
                <a:solidFill>
                  <a:srgbClr val="003399"/>
                </a:solidFill>
              </a:rPr>
              <a:t>    </a:t>
            </a:r>
            <a:endParaRPr lang="de-DE" altLang="de-DE" sz="1800" dirty="0">
              <a:solidFill>
                <a:srgbClr val="003399"/>
              </a:solidFill>
            </a:endParaRPr>
          </a:p>
        </p:txBody>
      </p:sp>
      <p:sp>
        <p:nvSpPr>
          <p:cNvPr id="33811" name="Rechteck 35">
            <a:extLst>
              <a:ext uri="{FF2B5EF4-FFF2-40B4-BE49-F238E27FC236}">
                <a16:creationId xmlns:a16="http://schemas.microsoft.com/office/drawing/2014/main" id="{D15EA0AD-616B-4A07-BD12-0FC2769E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5865814"/>
            <a:ext cx="5472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800" b="1" dirty="0">
                <a:solidFill>
                  <a:srgbClr val="003399"/>
                </a:solidFill>
              </a:rPr>
              <a:t>    </a:t>
            </a:r>
            <a:endParaRPr lang="de-DE" altLang="de-DE" sz="1800" dirty="0">
              <a:solidFill>
                <a:srgbClr val="003399"/>
              </a:solidFill>
            </a:endParaRPr>
          </a:p>
        </p:txBody>
      </p:sp>
      <p:sp>
        <p:nvSpPr>
          <p:cNvPr id="33812" name="Rechteck 35">
            <a:extLst>
              <a:ext uri="{FF2B5EF4-FFF2-40B4-BE49-F238E27FC236}">
                <a16:creationId xmlns:a16="http://schemas.microsoft.com/office/drawing/2014/main" id="{5343C933-1E4D-4F26-B9A7-B6EF2F064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981200"/>
            <a:ext cx="5472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800" b="1" dirty="0">
                <a:solidFill>
                  <a:srgbClr val="003399"/>
                </a:solidFill>
              </a:rPr>
              <a:t>   </a:t>
            </a:r>
            <a:endParaRPr lang="de-DE" altLang="de-DE" sz="1800" dirty="0">
              <a:solidFill>
                <a:srgbClr val="003399"/>
              </a:solidFill>
            </a:endParaRPr>
          </a:p>
        </p:txBody>
      </p:sp>
      <p:sp>
        <p:nvSpPr>
          <p:cNvPr id="33813" name="Rechteck 35">
            <a:extLst>
              <a:ext uri="{FF2B5EF4-FFF2-40B4-BE49-F238E27FC236}">
                <a16:creationId xmlns:a16="http://schemas.microsoft.com/office/drawing/2014/main" id="{BC13BD42-80A4-4A70-B14B-F2924912B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4" y="2413000"/>
            <a:ext cx="7426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800" b="1" dirty="0">
                <a:solidFill>
                  <a:srgbClr val="003399"/>
                </a:solidFill>
              </a:rPr>
              <a:t>    </a:t>
            </a:r>
            <a:endParaRPr lang="de-DE" altLang="de-DE" sz="1800" dirty="0">
              <a:solidFill>
                <a:srgbClr val="003399"/>
              </a:solidFill>
            </a:endParaRPr>
          </a:p>
        </p:txBody>
      </p:sp>
      <p:sp>
        <p:nvSpPr>
          <p:cNvPr id="33814" name="Rechteck 35">
            <a:extLst>
              <a:ext uri="{FF2B5EF4-FFF2-40B4-BE49-F238E27FC236}">
                <a16:creationId xmlns:a16="http://schemas.microsoft.com/office/drawing/2014/main" id="{D84877BB-989B-456B-8B28-D8FD23513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843214"/>
            <a:ext cx="799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800" b="1" dirty="0">
                <a:solidFill>
                  <a:srgbClr val="003399"/>
                </a:solidFill>
              </a:rPr>
              <a:t> </a:t>
            </a:r>
            <a:endParaRPr lang="de-DE" altLang="de-DE" sz="1800" dirty="0">
              <a:solidFill>
                <a:srgbClr val="003399"/>
              </a:solidFill>
            </a:endParaRPr>
          </a:p>
        </p:txBody>
      </p:sp>
      <p:sp>
        <p:nvSpPr>
          <p:cNvPr id="33815" name="Rechteck 35">
            <a:extLst>
              <a:ext uri="{FF2B5EF4-FFF2-40B4-BE49-F238E27FC236}">
                <a16:creationId xmlns:a16="http://schemas.microsoft.com/office/drawing/2014/main" id="{C503E520-1CA6-4351-B3B5-BE01E8CB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9" y="3275014"/>
            <a:ext cx="7507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800" b="1" dirty="0">
                <a:solidFill>
                  <a:srgbClr val="003399"/>
                </a:solidFill>
              </a:rPr>
              <a:t> </a:t>
            </a:r>
            <a:endParaRPr lang="de-DE" altLang="de-DE" sz="1800" dirty="0">
              <a:solidFill>
                <a:srgbClr val="003399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9ACCA8-837B-4D5C-8288-1E3D8A7F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74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Source Sans Pro" panose="020B0503030403020204"/>
              </a:rPr>
              <a:t>Career opportunities</a:t>
            </a:r>
          </a:p>
        </p:txBody>
      </p:sp>
      <p:sp>
        <p:nvSpPr>
          <p:cNvPr id="24" name="Foliennummernplatzhalter 2">
            <a:extLst>
              <a:ext uri="{FF2B5EF4-FFF2-40B4-BE49-F238E27FC236}">
                <a16:creationId xmlns:a16="http://schemas.microsoft.com/office/drawing/2014/main" id="{E774E86C-EC12-4C5D-A906-69D727CD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16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" y="1122011"/>
            <a:ext cx="3295191" cy="494030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1E5923C-98A5-4D0B-A451-C1A6F9A44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91" y="1361555"/>
            <a:ext cx="4566690" cy="4566690"/>
          </a:xfrm>
          <a:prstGeom prst="rect">
            <a:avLst/>
          </a:prstGeom>
        </p:spPr>
      </p:pic>
      <p:pic>
        <p:nvPicPr>
          <p:cNvPr id="25" name="Grafik 24" descr="Rakete">
            <a:extLst>
              <a:ext uri="{FF2B5EF4-FFF2-40B4-BE49-F238E27FC236}">
                <a16:creationId xmlns:a16="http://schemas.microsoft.com/office/drawing/2014/main" id="{FBF0B26C-A1A9-4002-AB3F-277978F5B3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26" name="Grafik 25" descr="Puzzle">
            <a:extLst>
              <a:ext uri="{FF2B5EF4-FFF2-40B4-BE49-F238E27FC236}">
                <a16:creationId xmlns:a16="http://schemas.microsoft.com/office/drawing/2014/main" id="{C67685A7-5D18-4EC3-A720-CFC5486382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0241" y="1797029"/>
            <a:ext cx="549168" cy="549168"/>
          </a:xfrm>
          <a:prstGeom prst="rect">
            <a:avLst/>
          </a:prstGeom>
        </p:spPr>
      </p:pic>
      <p:pic>
        <p:nvPicPr>
          <p:cNvPr id="27" name="Grafik 26" descr="Aktenkoffer">
            <a:extLst>
              <a:ext uri="{FF2B5EF4-FFF2-40B4-BE49-F238E27FC236}">
                <a16:creationId xmlns:a16="http://schemas.microsoft.com/office/drawing/2014/main" id="{B9189A48-CD75-4EEA-BD31-1604842EA5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28" name="Grafik 27" descr="Benutzer">
            <a:extLst>
              <a:ext uri="{FF2B5EF4-FFF2-40B4-BE49-F238E27FC236}">
                <a16:creationId xmlns:a16="http://schemas.microsoft.com/office/drawing/2014/main" id="{54C1E304-7EB3-4C69-98DA-9530CEE58A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792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5" name="Rechteck 35">
            <a:extLst>
              <a:ext uri="{FF2B5EF4-FFF2-40B4-BE49-F238E27FC236}">
                <a16:creationId xmlns:a16="http://schemas.microsoft.com/office/drawing/2014/main" id="{1BD470F6-22E3-4D98-8701-F3425F827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363" y="4149725"/>
            <a:ext cx="6697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800" b="1" dirty="0">
                <a:solidFill>
                  <a:srgbClr val="003399"/>
                </a:solidFill>
              </a:rPr>
              <a:t>    </a:t>
            </a:r>
            <a:endParaRPr lang="de-DE" altLang="de-DE" sz="1800" dirty="0">
              <a:solidFill>
                <a:srgbClr val="003399"/>
              </a:solidFill>
            </a:endParaRPr>
          </a:p>
        </p:txBody>
      </p:sp>
      <p:sp>
        <p:nvSpPr>
          <p:cNvPr id="33807" name="Rechteck 35">
            <a:extLst>
              <a:ext uri="{FF2B5EF4-FFF2-40B4-BE49-F238E27FC236}">
                <a16:creationId xmlns:a16="http://schemas.microsoft.com/office/drawing/2014/main" id="{D827081C-498B-40E3-A203-758C1D8F7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4570414"/>
            <a:ext cx="5472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800" b="1" dirty="0">
                <a:solidFill>
                  <a:srgbClr val="003399"/>
                </a:solidFill>
              </a:rPr>
              <a:t>    </a:t>
            </a:r>
            <a:endParaRPr lang="de-DE" altLang="de-DE" sz="1800" dirty="0">
              <a:solidFill>
                <a:srgbClr val="003399"/>
              </a:solidFill>
            </a:endParaRPr>
          </a:p>
        </p:txBody>
      </p:sp>
      <p:sp>
        <p:nvSpPr>
          <p:cNvPr id="33813" name="Rechteck 35">
            <a:extLst>
              <a:ext uri="{FF2B5EF4-FFF2-40B4-BE49-F238E27FC236}">
                <a16:creationId xmlns:a16="http://schemas.microsoft.com/office/drawing/2014/main" id="{BC13BD42-80A4-4A70-B14B-F2924912B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4" y="2413000"/>
            <a:ext cx="7426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800" b="1" dirty="0">
                <a:solidFill>
                  <a:srgbClr val="003399"/>
                </a:solidFill>
              </a:rPr>
              <a:t>    </a:t>
            </a:r>
            <a:endParaRPr lang="de-DE" altLang="de-DE" sz="1800" dirty="0">
              <a:solidFill>
                <a:srgbClr val="003399"/>
              </a:solidFill>
            </a:endParaRPr>
          </a:p>
        </p:txBody>
      </p:sp>
      <p:sp>
        <p:nvSpPr>
          <p:cNvPr id="33814" name="Rechteck 35">
            <a:extLst>
              <a:ext uri="{FF2B5EF4-FFF2-40B4-BE49-F238E27FC236}">
                <a16:creationId xmlns:a16="http://schemas.microsoft.com/office/drawing/2014/main" id="{D84877BB-989B-456B-8B28-D8FD23513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843214"/>
            <a:ext cx="799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800" b="1" dirty="0">
                <a:solidFill>
                  <a:srgbClr val="003399"/>
                </a:solidFill>
              </a:rPr>
              <a:t> </a:t>
            </a:r>
            <a:endParaRPr lang="de-DE" altLang="de-DE" sz="1800" dirty="0">
              <a:solidFill>
                <a:srgbClr val="003399"/>
              </a:solidFill>
            </a:endParaRPr>
          </a:p>
        </p:txBody>
      </p:sp>
      <p:sp>
        <p:nvSpPr>
          <p:cNvPr id="33815" name="Rechteck 35">
            <a:extLst>
              <a:ext uri="{FF2B5EF4-FFF2-40B4-BE49-F238E27FC236}">
                <a16:creationId xmlns:a16="http://schemas.microsoft.com/office/drawing/2014/main" id="{C503E520-1CA6-4351-B3B5-BE01E8CB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9" y="3275014"/>
            <a:ext cx="7507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800" b="1" dirty="0">
                <a:solidFill>
                  <a:srgbClr val="003399"/>
                </a:solidFill>
              </a:rPr>
              <a:t> </a:t>
            </a:r>
            <a:endParaRPr lang="de-DE" altLang="de-DE" sz="1800" dirty="0">
              <a:solidFill>
                <a:srgbClr val="003399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9ACCA8-837B-4D5C-8288-1E3D8A7F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74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Source Sans Pro" panose="020B0503030403020204"/>
              </a:rPr>
              <a:t>Where do our graduates work?</a:t>
            </a:r>
          </a:p>
        </p:txBody>
      </p:sp>
      <p:sp>
        <p:nvSpPr>
          <p:cNvPr id="24" name="Foliennummernplatzhalter 2">
            <a:extLst>
              <a:ext uri="{FF2B5EF4-FFF2-40B4-BE49-F238E27FC236}">
                <a16:creationId xmlns:a16="http://schemas.microsoft.com/office/drawing/2014/main" id="{E774E86C-EC12-4C5D-A906-69D727CD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17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feld 23">
            <a:extLst>
              <a:ext uri="{FF2B5EF4-FFF2-40B4-BE49-F238E27FC236}">
                <a16:creationId xmlns:a16="http://schemas.microsoft.com/office/drawing/2014/main" id="{7E4B19F5-D45D-4372-9CDF-2A9F38995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108" y="1273593"/>
            <a:ext cx="999147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altLang="de-DE" sz="2200" b="1" dirty="0">
                <a:latin typeface="Source Sans Pro" panose="020B0503030403020204"/>
              </a:rPr>
              <a:t>Destination Management  </a:t>
            </a:r>
            <a:r>
              <a:rPr lang="en-US" altLang="de-DE" sz="2200" dirty="0">
                <a:latin typeface="Source Sans Pro" panose="020B0503030403020204"/>
              </a:rPr>
              <a:t>(DMO, Tourism associations and institutions)</a:t>
            </a:r>
            <a:br>
              <a:rPr lang="en-US" altLang="de-DE" sz="2200" dirty="0">
                <a:latin typeface="Source Sans Pro" panose="020B0503030403020204"/>
              </a:rPr>
            </a:br>
            <a:endParaRPr lang="en-US" altLang="de-DE" sz="600" dirty="0">
              <a:latin typeface="Source Sans Pro" panose="020B0503030403020204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altLang="de-DE" sz="2200" dirty="0">
                <a:latin typeface="Source Sans Pro" panose="020B0503030403020204"/>
              </a:rPr>
              <a:t>Tourism </a:t>
            </a:r>
            <a:r>
              <a:rPr lang="en-US" altLang="de-DE" sz="2200" b="1" dirty="0">
                <a:latin typeface="Source Sans Pro" panose="020B0503030403020204"/>
              </a:rPr>
              <a:t>Product Development</a:t>
            </a:r>
            <a:r>
              <a:rPr lang="en-US" altLang="de-DE" sz="2200" dirty="0">
                <a:latin typeface="Source Sans Pro" panose="020B0503030403020204"/>
              </a:rPr>
              <a:t>/ Management, </a:t>
            </a:r>
            <a:r>
              <a:rPr lang="en-US" altLang="de-DE" sz="2200" b="1" dirty="0">
                <a:latin typeface="Source Sans Pro" panose="020B0503030403020204"/>
              </a:rPr>
              <a:t>Marketing</a:t>
            </a:r>
            <a:r>
              <a:rPr lang="en-US" altLang="de-DE" sz="2200" dirty="0">
                <a:latin typeface="Source Sans Pro" panose="020B0503030403020204"/>
              </a:rPr>
              <a:t> and </a:t>
            </a:r>
            <a:r>
              <a:rPr lang="en-US" altLang="de-DE" sz="2200" b="1" dirty="0">
                <a:latin typeface="Source Sans Pro" panose="020B0503030403020204"/>
              </a:rPr>
              <a:t>Sales</a:t>
            </a:r>
            <a:r>
              <a:rPr lang="en-US" altLang="de-DE" sz="2200" dirty="0">
                <a:latin typeface="Source Sans Pro" panose="020B0503030403020204"/>
              </a:rPr>
              <a:t>, </a:t>
            </a:r>
            <a:br>
              <a:rPr lang="en-US" altLang="de-DE" sz="2200" dirty="0">
                <a:latin typeface="Source Sans Pro" panose="020B0503030403020204"/>
              </a:rPr>
            </a:br>
            <a:r>
              <a:rPr lang="en-US" altLang="de-DE" sz="2200" b="1" dirty="0">
                <a:latin typeface="Source Sans Pro" panose="020B0503030403020204"/>
              </a:rPr>
              <a:t>Key Account </a:t>
            </a:r>
            <a:r>
              <a:rPr lang="en-US" altLang="de-DE" sz="2200" dirty="0">
                <a:latin typeface="Source Sans Pro" panose="020B0503030403020204"/>
              </a:rPr>
              <a:t>and </a:t>
            </a:r>
            <a:r>
              <a:rPr lang="en-US" altLang="de-DE" sz="2200" b="1" dirty="0">
                <a:latin typeface="Source Sans Pro" panose="020B0503030403020204"/>
              </a:rPr>
              <a:t>Yield Management</a:t>
            </a:r>
          </a:p>
          <a:p>
            <a:pPr>
              <a:spcBef>
                <a:spcPct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altLang="de-DE" sz="2200" dirty="0">
                <a:latin typeface="Source Sans Pro" panose="020B0503030403020204"/>
              </a:rPr>
              <a:t>Management &amp; </a:t>
            </a:r>
            <a:r>
              <a:rPr lang="en-US" altLang="de-DE" sz="2200" b="1" dirty="0">
                <a:latin typeface="Source Sans Pro" panose="020B0503030403020204"/>
              </a:rPr>
              <a:t>Business Development</a:t>
            </a:r>
            <a:br>
              <a:rPr lang="en-US" altLang="de-DE" sz="2200" dirty="0">
                <a:latin typeface="Source Sans Pro" panose="020B0503030403020204"/>
              </a:rPr>
            </a:br>
            <a:endParaRPr lang="en-US" altLang="de-DE" sz="600" dirty="0">
              <a:latin typeface="Source Sans Pro" panose="020B0503030403020204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altLang="de-DE" sz="2200" b="1" dirty="0">
                <a:latin typeface="Source Sans Pro" panose="020B0503030403020204"/>
              </a:rPr>
              <a:t>Tourism/Consulting</a:t>
            </a:r>
            <a:br>
              <a:rPr lang="en-US" altLang="de-DE" sz="2200" dirty="0">
                <a:latin typeface="Source Sans Pro" panose="020B0503030403020204"/>
              </a:rPr>
            </a:br>
            <a:endParaRPr lang="en-US" altLang="de-DE" sz="600" dirty="0">
              <a:latin typeface="Source Sans Pro" panose="020B0503030403020204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altLang="de-DE" sz="2200" b="1" dirty="0">
                <a:latin typeface="Source Sans Pro" panose="020B0503030403020204"/>
              </a:rPr>
              <a:t>Science and Research</a:t>
            </a:r>
            <a:br>
              <a:rPr lang="en-US" altLang="de-DE" sz="2200" dirty="0">
                <a:latin typeface="Source Sans Pro" panose="020B0503030403020204"/>
              </a:rPr>
            </a:br>
            <a:endParaRPr lang="en-US" altLang="de-DE" sz="600" dirty="0">
              <a:latin typeface="Source Sans Pro" panose="020B0503030403020204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altLang="de-DE" sz="2200" b="1" dirty="0">
                <a:latin typeface="Source Sans Pro" panose="020B0503030403020204"/>
              </a:rPr>
              <a:t>Communication and Event sector 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DB69926-D95A-4D54-9D67-7764294A3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81" y="2305447"/>
            <a:ext cx="2341776" cy="26789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907AB4A-3B9D-4436-8919-B0145BBC0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46" y="3184648"/>
            <a:ext cx="2272842" cy="266675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F744C1B-C54C-42F4-9654-63EB57A426CE}"/>
              </a:ext>
            </a:extLst>
          </p:cNvPr>
          <p:cNvSpPr txBox="1"/>
          <p:nvPr/>
        </p:nvSpPr>
        <p:spPr>
          <a:xfrm>
            <a:off x="415623" y="4972098"/>
            <a:ext cx="8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de-DE" sz="2400" b="1" dirty="0">
                <a:latin typeface="+mn-lt"/>
              </a:rPr>
              <a:t>AIDA Cruises</a:t>
            </a:r>
            <a:r>
              <a:rPr lang="en-US" altLang="de-DE" sz="2400" b="1" dirty="0">
                <a:latin typeface="Source Sans Pro" panose="020B0503030403020204"/>
              </a:rPr>
              <a:t>, </a:t>
            </a:r>
            <a:r>
              <a:rPr lang="en-US" altLang="de-DE" sz="2400" b="1" dirty="0">
                <a:latin typeface="+mn-lt"/>
              </a:rPr>
              <a:t>BMW Group, </a:t>
            </a:r>
            <a:r>
              <a:rPr lang="de-DE" sz="2400" b="1" dirty="0">
                <a:latin typeface="+mn-lt"/>
              </a:rPr>
              <a:t>DREAMLINES,</a:t>
            </a:r>
            <a:r>
              <a:rPr lang="en-US" altLang="de-DE" sz="2400" b="1" dirty="0">
                <a:latin typeface="+mn-lt"/>
              </a:rPr>
              <a:t> </a:t>
            </a:r>
            <a:r>
              <a:rPr lang="en-US" altLang="de-DE" sz="2400" b="1" dirty="0" err="1">
                <a:latin typeface="+mn-lt"/>
              </a:rPr>
              <a:t>SunExpress</a:t>
            </a:r>
            <a:r>
              <a:rPr lang="en-US" altLang="de-DE" sz="2400" b="1" dirty="0">
                <a:latin typeface="+mn-lt"/>
              </a:rPr>
              <a:t>, </a:t>
            </a:r>
            <a:r>
              <a:rPr lang="de-DE" altLang="de-DE" sz="2400" b="1" dirty="0">
                <a:latin typeface="+mn-lt"/>
              </a:rPr>
              <a:t>Windrose, Sylt Marketing, </a:t>
            </a:r>
            <a:r>
              <a:rPr lang="de-DE" altLang="de-DE" sz="2400" b="1" dirty="0" err="1">
                <a:latin typeface="+mn-lt"/>
              </a:rPr>
              <a:t>ProjectM</a:t>
            </a:r>
            <a:r>
              <a:rPr lang="de-DE" altLang="de-DE" sz="2400" b="1" dirty="0">
                <a:latin typeface="+mn-lt"/>
              </a:rPr>
              <a:t>, GCB, Usedom Tourismus, GOPA Consultants, Tagesspiegel, Urlaubsguru, Europa Park, </a:t>
            </a:r>
            <a:r>
              <a:rPr lang="de-DE" altLang="de-DE" sz="2400" b="1" dirty="0" err="1">
                <a:latin typeface="+mn-lt"/>
              </a:rPr>
              <a:t>Viventura</a:t>
            </a:r>
            <a:r>
              <a:rPr lang="de-DE" altLang="de-DE" sz="2400" b="1" dirty="0">
                <a:latin typeface="+mn-lt"/>
              </a:rPr>
              <a:t> …</a:t>
            </a:r>
            <a:endParaRPr lang="de-DE" sz="2400" dirty="0"/>
          </a:p>
        </p:txBody>
      </p:sp>
      <p:pic>
        <p:nvPicPr>
          <p:cNvPr id="19" name="Grafik 18" descr="Rakete">
            <a:extLst>
              <a:ext uri="{FF2B5EF4-FFF2-40B4-BE49-F238E27FC236}">
                <a16:creationId xmlns:a16="http://schemas.microsoft.com/office/drawing/2014/main" id="{8AEA7BBD-4335-4137-9D33-A7601AFDCC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20" name="Grafik 19" descr="Puzzle">
            <a:extLst>
              <a:ext uri="{FF2B5EF4-FFF2-40B4-BE49-F238E27FC236}">
                <a16:creationId xmlns:a16="http://schemas.microsoft.com/office/drawing/2014/main" id="{E65D62F0-6BEE-46DF-8BCA-6B452A8980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10241" y="1797029"/>
            <a:ext cx="549168" cy="549168"/>
          </a:xfrm>
          <a:prstGeom prst="rect">
            <a:avLst/>
          </a:prstGeom>
        </p:spPr>
      </p:pic>
      <p:pic>
        <p:nvPicPr>
          <p:cNvPr id="21" name="Grafik 20" descr="Aktenkoffer">
            <a:extLst>
              <a:ext uri="{FF2B5EF4-FFF2-40B4-BE49-F238E27FC236}">
                <a16:creationId xmlns:a16="http://schemas.microsoft.com/office/drawing/2014/main" id="{0F128208-69D6-4347-99F3-617757DDE4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22" name="Grafik 21" descr="Benutzer">
            <a:extLst>
              <a:ext uri="{FF2B5EF4-FFF2-40B4-BE49-F238E27FC236}">
                <a16:creationId xmlns:a16="http://schemas.microsoft.com/office/drawing/2014/main" id="{C28CF0B3-0362-4249-ADFE-E80DCE2043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7611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362F73-D71E-4D50-AF71-9207F5E9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85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Source Sans Pro" panose="020B0503030403020204"/>
              </a:rPr>
              <a:t>Admission requirements  </a:t>
            </a:r>
          </a:p>
        </p:txBody>
      </p:sp>
      <p:sp>
        <p:nvSpPr>
          <p:cNvPr id="16" name="Foliennummernplatzhalter 2">
            <a:extLst>
              <a:ext uri="{FF2B5EF4-FFF2-40B4-BE49-F238E27FC236}">
                <a16:creationId xmlns:a16="http://schemas.microsoft.com/office/drawing/2014/main" id="{66BF4F33-10D8-4EEA-8466-6592D661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18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Grafik 8" descr="Rakete">
            <a:extLst>
              <a:ext uri="{FF2B5EF4-FFF2-40B4-BE49-F238E27FC236}">
                <a16:creationId xmlns:a16="http://schemas.microsoft.com/office/drawing/2014/main" id="{D636CBBF-1A82-4F0D-B285-CB35275F3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10" name="Grafik 9" descr="Puzzle">
            <a:extLst>
              <a:ext uri="{FF2B5EF4-FFF2-40B4-BE49-F238E27FC236}">
                <a16:creationId xmlns:a16="http://schemas.microsoft.com/office/drawing/2014/main" id="{66C500FA-E055-4699-A586-65287D133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0241" y="1797029"/>
            <a:ext cx="549168" cy="549168"/>
          </a:xfrm>
          <a:prstGeom prst="rect">
            <a:avLst/>
          </a:prstGeom>
        </p:spPr>
      </p:pic>
      <p:pic>
        <p:nvPicPr>
          <p:cNvPr id="11" name="Grafik 10" descr="Aktenkoffer">
            <a:extLst>
              <a:ext uri="{FF2B5EF4-FFF2-40B4-BE49-F238E27FC236}">
                <a16:creationId xmlns:a16="http://schemas.microsoft.com/office/drawing/2014/main" id="{FC886F18-AAC0-4CE8-93CE-B057B6AEB5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12" name="Grafik 11" descr="Benutzer">
            <a:extLst>
              <a:ext uri="{FF2B5EF4-FFF2-40B4-BE49-F238E27FC236}">
                <a16:creationId xmlns:a16="http://schemas.microsoft.com/office/drawing/2014/main" id="{104D3439-E20F-4ACE-9920-612FA2BA82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0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362F73-D71E-4D50-AF71-9207F5E9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72" y="-435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Source Sans Pro" panose="020B0503030403020204"/>
              </a:rPr>
              <a:t>Admission requirements  </a:t>
            </a:r>
          </a:p>
        </p:txBody>
      </p:sp>
      <p:sp>
        <p:nvSpPr>
          <p:cNvPr id="9" name="Textfeld 12"/>
          <p:cNvSpPr txBox="1">
            <a:spLocks noChangeArrowheads="1"/>
          </p:cNvSpPr>
          <p:nvPr/>
        </p:nvSpPr>
        <p:spPr bwMode="auto">
          <a:xfrm>
            <a:off x="444572" y="1196413"/>
            <a:ext cx="10347545" cy="466281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GB" sz="3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spcBef>
                <a:spcPct val="0"/>
              </a:spcBef>
              <a:buBlip>
                <a:blip r:embed="rId2"/>
              </a:buBlip>
            </a:pPr>
            <a:r>
              <a:rPr lang="en-US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First academic degree in business studies </a:t>
            </a:r>
            <a:br>
              <a:rPr lang="en-US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</a:t>
            </a:r>
            <a:r>
              <a:rPr lang="en-US" altLang="de-D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2-semester = 240 ECTS //  3-semester = 210 ECTS // 4-semester = 180 ECTS 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spcBef>
                <a:spcPct val="0"/>
              </a:spcBef>
              <a:buBlip>
                <a:blip r:embed="rId2"/>
              </a:buBlip>
            </a:pP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Language </a:t>
            </a:r>
            <a:r>
              <a:rPr lang="de-DE" altLang="de-DE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skills</a:t>
            </a:r>
            <a:endParaRPr lang="de-DE" altLang="de-DE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00100" lvl="1" indent="-342900">
              <a:spcBef>
                <a:spcPct val="0"/>
              </a:spcBef>
              <a:buBlip>
                <a:blip r:embed="rId2"/>
              </a:buBlip>
            </a:pP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</a:t>
            </a:r>
            <a:r>
              <a:rPr lang="de-DE" altLang="de-D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semester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de-DE" altLang="de-D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Proof </a:t>
            </a:r>
            <a:r>
              <a:rPr lang="de-DE" altLang="de-D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altLang="de-D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English </a:t>
            </a:r>
            <a:r>
              <a:rPr lang="de-DE" altLang="de-DE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skills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(B2)</a:t>
            </a:r>
          </a:p>
          <a:p>
            <a:pPr marL="800100" lvl="1" indent="-342900">
              <a:spcBef>
                <a:spcPct val="0"/>
              </a:spcBef>
              <a:buBlip>
                <a:blip r:embed="rId2"/>
              </a:buBlip>
            </a:pPr>
            <a:r>
              <a:rPr lang="de-DE" altLang="de-D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3- &amp; 4-semester</a:t>
            </a:r>
            <a:r>
              <a:rPr lang="de-DE" altLang="de-D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de-DE" altLang="de-DE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Additionally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proof</a:t>
            </a:r>
            <a:r>
              <a:rPr lang="de-DE" altLang="de-D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altLang="de-D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German </a:t>
            </a:r>
            <a:r>
              <a:rPr lang="de-DE" altLang="de-DE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skills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(B2)</a:t>
            </a:r>
          </a:p>
          <a:p>
            <a:pPr>
              <a:spcBef>
                <a:spcPct val="0"/>
              </a:spcBef>
            </a:pPr>
            <a:endParaRPr lang="de-DE" altLang="de-DE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spcBef>
                <a:spcPct val="0"/>
              </a:spcBef>
              <a:buBlip>
                <a:blip r:embed="rId2"/>
              </a:buBlip>
            </a:pP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Signed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declaration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commitment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pay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program</a:t>
            </a: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costs</a:t>
            </a:r>
            <a:endParaRPr lang="de-DE" altLang="de-DE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00100" lvl="1" indent="-342900">
              <a:spcBef>
                <a:spcPct val="0"/>
              </a:spcBef>
              <a:buBlip>
                <a:blip r:embed="rId2"/>
              </a:buBlip>
            </a:pP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2-semester = € 1,970 in total</a:t>
            </a:r>
            <a:endParaRPr lang="de-DE" altLang="de-DE" sz="2200" b="1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00100" lvl="1" indent="-342900">
              <a:spcBef>
                <a:spcPct val="0"/>
              </a:spcBef>
              <a:buBlip>
                <a:blip r:embed="rId2"/>
              </a:buBlip>
            </a:pPr>
            <a:r>
              <a:rPr lang="de-DE" altLang="de-D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3- &amp; 4-semester = € 2,170 in total</a:t>
            </a:r>
            <a:endParaRPr lang="de-DE" altLang="de-DE" sz="22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       (e.g. </a:t>
            </a:r>
            <a:r>
              <a:rPr lang="de-DE" altLang="de-D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excursions</a:t>
            </a:r>
            <a:r>
              <a:rPr lang="de-DE" altLang="de-DE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abroad</a:t>
            </a:r>
            <a:r>
              <a:rPr lang="de-DE" altLang="de-DE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de-DE" altLang="de-D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appointments</a:t>
            </a:r>
            <a:r>
              <a:rPr lang="de-DE" altLang="de-DE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at </a:t>
            </a:r>
            <a:r>
              <a:rPr lang="de-DE" altLang="de-D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companies</a:t>
            </a:r>
            <a:r>
              <a:rPr lang="de-DE" altLang="de-DE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social &amp; </a:t>
            </a:r>
            <a:r>
              <a:rPr lang="de-DE" altLang="de-D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intercultural</a:t>
            </a:r>
            <a:r>
              <a:rPr lang="de-DE" altLang="de-DE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altLang="de-D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events</a:t>
            </a:r>
            <a:r>
              <a:rPr lang="de-DE" altLang="de-DE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de-DE" altLang="de-D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conferences</a:t>
            </a:r>
            <a:r>
              <a:rPr lang="de-DE" altLang="de-DE" dirty="0">
                <a:latin typeface="Source Sans Pro" panose="020B0503030403020204" pitchFamily="34" charset="0"/>
                <a:ea typeface="Source Sans Pro" panose="020B0503030403020204" pitchFamily="34" charset="0"/>
              </a:rPr>
              <a:t>) 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spcBef>
                <a:spcPct val="0"/>
              </a:spcBef>
              <a:buBlip>
                <a:blip r:embed="rId2"/>
              </a:buBlip>
            </a:pPr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2- and 3-semester: </a:t>
            </a: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Proof of </a:t>
            </a:r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job experience </a:t>
            </a: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(internship) min. </a:t>
            </a:r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12 weeks</a:t>
            </a:r>
          </a:p>
        </p:txBody>
      </p:sp>
      <p:sp>
        <p:nvSpPr>
          <p:cNvPr id="16" name="Foliennummernplatzhalter 2">
            <a:extLst>
              <a:ext uri="{FF2B5EF4-FFF2-40B4-BE49-F238E27FC236}">
                <a16:creationId xmlns:a16="http://schemas.microsoft.com/office/drawing/2014/main" id="{66BF4F33-10D8-4EEA-8466-6592D661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19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4" name="Grafik 13" descr="Rakete">
            <a:extLst>
              <a:ext uri="{FF2B5EF4-FFF2-40B4-BE49-F238E27FC236}">
                <a16:creationId xmlns:a16="http://schemas.microsoft.com/office/drawing/2014/main" id="{AC7300AB-F01E-803E-C9F2-E2F1E0DEC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15" name="Grafik 14" descr="Puzzle">
            <a:extLst>
              <a:ext uri="{FF2B5EF4-FFF2-40B4-BE49-F238E27FC236}">
                <a16:creationId xmlns:a16="http://schemas.microsoft.com/office/drawing/2014/main" id="{1B489FBA-2092-A8E9-2682-A54EB7947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10241" y="1797029"/>
            <a:ext cx="549168" cy="549168"/>
          </a:xfrm>
          <a:prstGeom prst="rect">
            <a:avLst/>
          </a:prstGeom>
        </p:spPr>
      </p:pic>
      <p:pic>
        <p:nvPicPr>
          <p:cNvPr id="17" name="Grafik 16" descr="Aktenkoffer">
            <a:extLst>
              <a:ext uri="{FF2B5EF4-FFF2-40B4-BE49-F238E27FC236}">
                <a16:creationId xmlns:a16="http://schemas.microsoft.com/office/drawing/2014/main" id="{91A72E55-4533-DDD4-1027-967C0BA618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18" name="Grafik 17" descr="Benutzer">
            <a:extLst>
              <a:ext uri="{FF2B5EF4-FFF2-40B4-BE49-F238E27FC236}">
                <a16:creationId xmlns:a16="http://schemas.microsoft.com/office/drawing/2014/main" id="{6C71C713-7E39-1A86-A16E-2E665A548D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26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liennummernplatzhalter 2">
            <a:extLst>
              <a:ext uri="{FF2B5EF4-FFF2-40B4-BE49-F238E27FC236}">
                <a16:creationId xmlns:a16="http://schemas.microsoft.com/office/drawing/2014/main" id="{131CE61D-37F9-4EE5-AACD-9700574AB28D}"/>
              </a:ext>
            </a:extLst>
          </p:cNvPr>
          <p:cNvSpPr txBox="1">
            <a:spLocks/>
          </p:cNvSpPr>
          <p:nvPr/>
        </p:nvSpPr>
        <p:spPr>
          <a:xfrm>
            <a:off x="931398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pPr/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760B5BF-8829-468F-95B0-35C1BCB67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90" y="1290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Source Sans Pro" panose="020B0503030403020204"/>
              </a:rPr>
              <a:t>Welcome to Stralsund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83D2AB9-403B-4E67-9EFB-AD69F7E37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02" y="3740420"/>
            <a:ext cx="5338655" cy="2669328"/>
          </a:xfrm>
          <a:prstGeom prst="rect">
            <a:avLst/>
          </a:prstGeom>
        </p:spPr>
      </p:pic>
      <p:pic>
        <p:nvPicPr>
          <p:cNvPr id="12" name="Grafik 11" descr="Ein Bild, das Transport, Wasserfahrzeug, draußen, Himmel enthält.&#10;&#10;Automatisch generierte Beschreibung">
            <a:extLst>
              <a:ext uri="{FF2B5EF4-FFF2-40B4-BE49-F238E27FC236}">
                <a16:creationId xmlns:a16="http://schemas.microsoft.com/office/drawing/2014/main" id="{926B4580-8BCB-40ED-BFAF-99B901EAA2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/>
          <a:stretch/>
        </p:blipFill>
        <p:spPr>
          <a:xfrm>
            <a:off x="7314861" y="1253247"/>
            <a:ext cx="3048340" cy="483382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1EA603A-7D1C-48F9-AB11-F993CB79B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18126"/>
          <a:stretch/>
        </p:blipFill>
        <p:spPr>
          <a:xfrm>
            <a:off x="1533550" y="1151636"/>
            <a:ext cx="4198344" cy="251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55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362F73-D71E-4D50-AF71-9207F5E9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Source Sans Pro" panose="020B0503030403020204"/>
              </a:rPr>
              <a:t>Application </a:t>
            </a:r>
            <a:r>
              <a:rPr lang="en-GB" altLang="de-DE" sz="4000" b="1" dirty="0">
                <a:latin typeface="Source Sans Pro" panose="020B0503030403020204"/>
              </a:rPr>
              <a:t>2//3//4-semester</a:t>
            </a:r>
            <a:endParaRPr lang="en-GB" sz="4000" b="1" dirty="0">
              <a:latin typeface="Source Sans Pro" panose="020B0503030403020204"/>
            </a:endParaRPr>
          </a:p>
        </p:txBody>
      </p:sp>
      <p:sp>
        <p:nvSpPr>
          <p:cNvPr id="9" name="Textfeld 12"/>
          <p:cNvSpPr txBox="1">
            <a:spLocks noChangeArrowheads="1"/>
          </p:cNvSpPr>
          <p:nvPr/>
        </p:nvSpPr>
        <p:spPr bwMode="auto">
          <a:xfrm>
            <a:off x="1032088" y="1104921"/>
            <a:ext cx="9653497" cy="27546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GB" sz="300" b="1" dirty="0">
              <a:solidFill>
                <a:srgbClr val="003399"/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200" b="1" dirty="0"/>
              <a:t>German applicants: online application</a:t>
            </a:r>
            <a:br>
              <a:rPr lang="en-GB" sz="2200" b="1" dirty="0"/>
            </a:br>
            <a:r>
              <a:rPr lang="en-GB" dirty="0">
                <a:hlinkClick r:id="rId2"/>
              </a:rPr>
              <a:t>https://www.hochschule-stralsund.de/studium-und-lehre/bewerbung/online-bewerbung</a:t>
            </a:r>
            <a:endParaRPr lang="en-GB" dirty="0"/>
          </a:p>
          <a:p>
            <a:pPr>
              <a:defRPr/>
            </a:pPr>
            <a:endParaRPr lang="en-GB" sz="1000" dirty="0"/>
          </a:p>
          <a:p>
            <a:pPr marL="457200" indent="-457200">
              <a:buAutoNum type="arabicPeriod" startAt="2"/>
              <a:defRPr/>
            </a:pPr>
            <a:r>
              <a:rPr lang="en-GB" sz="2200" b="1" dirty="0"/>
              <a:t>Upload Documents </a:t>
            </a:r>
            <a:br>
              <a:rPr lang="en-GB" sz="2200" b="1" dirty="0"/>
            </a:br>
            <a:r>
              <a:rPr lang="de-DE" u="sng" dirty="0">
                <a:hlinkClick r:id="rId3"/>
              </a:rPr>
              <a:t>https://www.hochschule-stralsund.de/studium-und-lehre/bewerbung/online-bewerbung/voraussetzungen-und-fristen/master/</a:t>
            </a:r>
            <a:endParaRPr lang="de-DE" u="sng" dirty="0"/>
          </a:p>
          <a:p>
            <a:pPr marL="342900" indent="-342900">
              <a:buAutoNum type="arabicPeriod" startAt="2"/>
              <a:defRPr/>
            </a:pPr>
            <a:endParaRPr lang="de-DE" u="sng" dirty="0"/>
          </a:p>
          <a:p>
            <a:pPr>
              <a:defRPr/>
            </a:pPr>
            <a:endParaRPr lang="en-GB" sz="2200" b="1" dirty="0"/>
          </a:p>
          <a:p>
            <a:pPr algn="ctr">
              <a:defRPr/>
            </a:pPr>
            <a:endParaRPr lang="en-GB" sz="2200" dirty="0">
              <a:solidFill>
                <a:srgbClr val="003399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926546" y="3304010"/>
            <a:ext cx="691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Application deadline: 31</a:t>
            </a:r>
            <a:r>
              <a:rPr lang="en-GB" sz="2400" b="1" baseline="30000" dirty="0">
                <a:solidFill>
                  <a:srgbClr val="C00000"/>
                </a:solidFill>
              </a:rPr>
              <a:t>st</a:t>
            </a:r>
            <a:r>
              <a:rPr lang="en-GB" sz="2400" b="1" dirty="0">
                <a:solidFill>
                  <a:srgbClr val="C00000"/>
                </a:solidFill>
              </a:rPr>
              <a:t> August</a:t>
            </a:r>
            <a:br>
              <a:rPr lang="en-GB" sz="2400" b="1" dirty="0">
                <a:solidFill>
                  <a:srgbClr val="FF0000"/>
                </a:solidFill>
              </a:rPr>
            </a:br>
            <a:r>
              <a:rPr lang="en-GB" dirty="0"/>
              <a:t>Please apply earlier!</a:t>
            </a:r>
            <a:endParaRPr lang="de-DE" dirty="0"/>
          </a:p>
        </p:txBody>
      </p:sp>
      <p:sp>
        <p:nvSpPr>
          <p:cNvPr id="16" name="Foliennummernplatzhalter 2">
            <a:extLst>
              <a:ext uri="{FF2B5EF4-FFF2-40B4-BE49-F238E27FC236}">
                <a16:creationId xmlns:a16="http://schemas.microsoft.com/office/drawing/2014/main" id="{697918EF-E5EF-4CE0-84FB-93710829C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20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32088" y="4314515"/>
            <a:ext cx="653586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/>
              <a:t>No diploma at the application date? </a:t>
            </a:r>
            <a:br>
              <a:rPr lang="en-US" sz="2200" dirty="0"/>
            </a:br>
            <a:endParaRPr lang="en-US" sz="2200" dirty="0"/>
          </a:p>
          <a:p>
            <a:pPr>
              <a:defRPr/>
            </a:pPr>
            <a:r>
              <a:rPr lang="en-US" sz="2200" dirty="0"/>
              <a:t>Submit a </a:t>
            </a:r>
            <a:r>
              <a:rPr lang="en-US" sz="2200" b="1" dirty="0"/>
              <a:t>current transcript of records</a:t>
            </a:r>
            <a:r>
              <a:rPr lang="en-US" sz="2200" dirty="0"/>
              <a:t>,</a:t>
            </a:r>
          </a:p>
          <a:p>
            <a:pPr>
              <a:defRPr/>
            </a:pPr>
            <a:r>
              <a:rPr lang="en-US" sz="2200" dirty="0"/>
              <a:t>a </a:t>
            </a:r>
            <a:r>
              <a:rPr lang="en-US" sz="2200" b="1" dirty="0"/>
              <a:t>certificate of ECTS points achieved</a:t>
            </a:r>
            <a:r>
              <a:rPr lang="en-US" sz="2200" dirty="0"/>
              <a:t>, </a:t>
            </a:r>
          </a:p>
          <a:p>
            <a:pPr>
              <a:defRPr/>
            </a:pPr>
            <a:r>
              <a:rPr lang="en-US" sz="2200" b="1" dirty="0"/>
              <a:t>preliminary final grade </a:t>
            </a:r>
            <a:r>
              <a:rPr lang="en-US" sz="2200" dirty="0"/>
              <a:t>and </a:t>
            </a:r>
            <a:r>
              <a:rPr lang="en-US" sz="2200" b="1" dirty="0"/>
              <a:t>expected completion date</a:t>
            </a:r>
            <a:r>
              <a:rPr lang="en-US" sz="2200" dirty="0"/>
              <a:t>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947D1E1-861B-4F2B-9944-B6F6752A0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794" y="2646900"/>
            <a:ext cx="3567986" cy="35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4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2"/>
          <p:cNvSpPr txBox="1">
            <a:spLocks noChangeArrowheads="1"/>
          </p:cNvSpPr>
          <p:nvPr/>
        </p:nvSpPr>
        <p:spPr bwMode="auto">
          <a:xfrm>
            <a:off x="103085" y="1334963"/>
            <a:ext cx="10737909" cy="20159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GB" sz="300" b="1" dirty="0">
              <a:solidFill>
                <a:srgbClr val="003399"/>
              </a:solidFill>
            </a:endParaRPr>
          </a:p>
          <a:p>
            <a:pPr marL="457200" indent="-457200">
              <a:buBlip>
                <a:blip r:embed="rId2"/>
              </a:buBlip>
              <a:defRPr/>
            </a:pPr>
            <a:r>
              <a:rPr lang="en-GB" sz="2600" b="1" dirty="0"/>
              <a:t>Foreign applicants + applicants who gained BA degree abroad: </a:t>
            </a:r>
            <a:br>
              <a:rPr lang="en-GB" sz="2600" b="1" dirty="0"/>
            </a:br>
            <a:r>
              <a:rPr lang="en-GB" sz="2600" b="1" dirty="0"/>
              <a:t>Online-</a:t>
            </a:r>
            <a:r>
              <a:rPr lang="en-US" altLang="de-DE" sz="2600" b="1" dirty="0"/>
              <a:t>application via </a:t>
            </a:r>
            <a:r>
              <a:rPr lang="en-US" altLang="de-DE" sz="2600" b="1" dirty="0">
                <a:hlinkClick r:id="rId3"/>
              </a:rPr>
              <a:t>UNI-ASSIST</a:t>
            </a:r>
            <a:br>
              <a:rPr lang="en-US" altLang="de-DE" sz="2600" b="1" dirty="0"/>
            </a:br>
            <a:r>
              <a:rPr lang="en-US" altLang="de-DE" sz="2000" b="1" dirty="0">
                <a:hlinkClick r:id="rId4"/>
              </a:rPr>
              <a:t>https://www.hochschule-stralsund.de/en/studying-and-teaching/international/incoming-students-staff/study-at-host/</a:t>
            </a:r>
            <a:r>
              <a:rPr lang="en-US" altLang="de-DE" sz="2000" b="1" dirty="0"/>
              <a:t> </a:t>
            </a:r>
          </a:p>
          <a:p>
            <a:pPr algn="ctr">
              <a:defRPr/>
            </a:pPr>
            <a:endParaRPr lang="en-GB" altLang="de-DE" sz="2600" b="1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BAFB30D-F853-46B2-AB72-24A7C99ED25A}"/>
              </a:ext>
            </a:extLst>
          </p:cNvPr>
          <p:cNvSpPr txBox="1">
            <a:spLocks/>
          </p:cNvSpPr>
          <p:nvPr/>
        </p:nvSpPr>
        <p:spPr>
          <a:xfrm>
            <a:off x="83353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latin typeface="Source Sans Pro" panose="020B0503030403020204"/>
              </a:rPr>
              <a:t>Application </a:t>
            </a:r>
            <a:r>
              <a:rPr lang="en-GB" altLang="de-DE" sz="4000" b="1" dirty="0">
                <a:latin typeface="Source Sans Pro" panose="020B0503030403020204"/>
              </a:rPr>
              <a:t>2//3//4-semester</a:t>
            </a:r>
            <a:endParaRPr lang="en-GB" sz="4000" b="1" dirty="0">
              <a:latin typeface="Source Sans Pro" panose="020B0503030403020204"/>
            </a:endParaRPr>
          </a:p>
        </p:txBody>
      </p:sp>
      <p:sp>
        <p:nvSpPr>
          <p:cNvPr id="19" name="Foliennummernplatzhalter 2">
            <a:extLst>
              <a:ext uri="{FF2B5EF4-FFF2-40B4-BE49-F238E27FC236}">
                <a16:creationId xmlns:a16="http://schemas.microsoft.com/office/drawing/2014/main" id="{6ADFA18C-7B60-4B48-B600-6EC5DF1B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21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937A9E4-0AC9-401E-944F-5FFAC6E29D59}"/>
              </a:ext>
            </a:extLst>
          </p:cNvPr>
          <p:cNvSpPr txBox="1"/>
          <p:nvPr/>
        </p:nvSpPr>
        <p:spPr>
          <a:xfrm>
            <a:off x="2962925" y="3257476"/>
            <a:ext cx="84204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C00000"/>
                </a:solidFill>
              </a:rPr>
              <a:t>Application deadline for none EU applicants: </a:t>
            </a:r>
            <a:br>
              <a:rPr lang="en-GB" sz="2600" b="1" dirty="0">
                <a:solidFill>
                  <a:srgbClr val="FF0000"/>
                </a:solidFill>
              </a:rPr>
            </a:br>
            <a:r>
              <a:rPr lang="en-GB" sz="2600" b="1" dirty="0"/>
              <a:t>30</a:t>
            </a:r>
            <a:r>
              <a:rPr lang="en-GB" sz="2600" b="1" baseline="30000" dirty="0"/>
              <a:t>th</a:t>
            </a:r>
            <a:r>
              <a:rPr lang="en-GB" sz="2600" b="1" dirty="0"/>
              <a:t> June</a:t>
            </a:r>
          </a:p>
          <a:p>
            <a:pPr algn="ctr"/>
            <a:r>
              <a:rPr lang="en-GB" sz="2600" dirty="0"/>
              <a:t>Please apply earlier!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C9D8383-706C-4CE4-923F-A5FE7FD5110E}"/>
              </a:ext>
            </a:extLst>
          </p:cNvPr>
          <p:cNvSpPr txBox="1"/>
          <p:nvPr/>
        </p:nvSpPr>
        <p:spPr>
          <a:xfrm>
            <a:off x="3052272" y="5018681"/>
            <a:ext cx="84204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C00000"/>
                </a:solidFill>
              </a:rPr>
              <a:t>Application deadline for EU applicants: </a:t>
            </a:r>
            <a:br>
              <a:rPr lang="en-GB" sz="2600" b="1" dirty="0">
                <a:solidFill>
                  <a:srgbClr val="C00000"/>
                </a:solidFill>
              </a:rPr>
            </a:br>
            <a:r>
              <a:rPr lang="en-GB" sz="2600" b="1" dirty="0"/>
              <a:t>31</a:t>
            </a:r>
            <a:r>
              <a:rPr lang="en-GB" sz="2600" b="1" baseline="30000" dirty="0"/>
              <a:t>th</a:t>
            </a:r>
            <a:r>
              <a:rPr lang="en-GB" sz="2600" b="1" dirty="0"/>
              <a:t> August</a:t>
            </a:r>
          </a:p>
          <a:p>
            <a:pPr algn="ctr"/>
            <a:r>
              <a:rPr lang="en-GB" sz="2600" dirty="0"/>
              <a:t>Please apply earlier!</a:t>
            </a:r>
            <a:endParaRPr lang="de-DE" dirty="0"/>
          </a:p>
        </p:txBody>
      </p:sp>
      <p:pic>
        <p:nvPicPr>
          <p:cNvPr id="8" name="Grafik 7" descr="Ein Bild, das Kleidung, Person, Menschliches Gesicht, Brille enthält.&#10;&#10;Automatisch generierte Beschreibung">
            <a:extLst>
              <a:ext uri="{FF2B5EF4-FFF2-40B4-BE49-F238E27FC236}">
                <a16:creationId xmlns:a16="http://schemas.microsoft.com/office/drawing/2014/main" id="{1B206E17-8A47-41C1-8F88-D8BFA2FB5E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t="27937" r="-415" b="7406"/>
          <a:stretch/>
        </p:blipFill>
        <p:spPr>
          <a:xfrm>
            <a:off x="653839" y="3210449"/>
            <a:ext cx="2764064" cy="267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09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3C9F016-C9D6-4440-BDAA-01CF59A3A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0" y="1062274"/>
            <a:ext cx="4397250" cy="439725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29AE26E8-E30A-411E-A69A-FF6B78525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30" y="-1411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Source Sans Pro" panose="020B0503030403020204"/>
              </a:rPr>
              <a:t>Place to live &amp; study: Stralsund</a:t>
            </a:r>
          </a:p>
        </p:txBody>
      </p:sp>
      <p:sp>
        <p:nvSpPr>
          <p:cNvPr id="17" name="Foliennummernplatzhalter 2">
            <a:extLst>
              <a:ext uri="{FF2B5EF4-FFF2-40B4-BE49-F238E27FC236}">
                <a16:creationId xmlns:a16="http://schemas.microsoft.com/office/drawing/2014/main" id="{44A19BA4-A2EB-408D-882A-D78E63F1749A}"/>
              </a:ext>
            </a:extLst>
          </p:cNvPr>
          <p:cNvSpPr txBox="1">
            <a:spLocks/>
          </p:cNvSpPr>
          <p:nvPr/>
        </p:nvSpPr>
        <p:spPr>
          <a:xfrm>
            <a:off x="931398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pPr/>
              <a:t>22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Grafik 11" descr="Rakete">
            <a:extLst>
              <a:ext uri="{FF2B5EF4-FFF2-40B4-BE49-F238E27FC236}">
                <a16:creationId xmlns:a16="http://schemas.microsoft.com/office/drawing/2014/main" id="{39BF295D-B443-4120-93C5-ED420C4DB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13" name="Grafik 12" descr="Puzzle">
            <a:extLst>
              <a:ext uri="{FF2B5EF4-FFF2-40B4-BE49-F238E27FC236}">
                <a16:creationId xmlns:a16="http://schemas.microsoft.com/office/drawing/2014/main" id="{E19DF08D-2AE6-4C15-9BF7-111D48216B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10241" y="1797029"/>
            <a:ext cx="549168" cy="549168"/>
          </a:xfrm>
          <a:prstGeom prst="rect">
            <a:avLst/>
          </a:prstGeom>
        </p:spPr>
      </p:pic>
      <p:pic>
        <p:nvPicPr>
          <p:cNvPr id="24" name="Grafik 23" descr="Aktenkoffer">
            <a:extLst>
              <a:ext uri="{FF2B5EF4-FFF2-40B4-BE49-F238E27FC236}">
                <a16:creationId xmlns:a16="http://schemas.microsoft.com/office/drawing/2014/main" id="{88B4C2C3-9DA3-43C8-88CC-037984E4E1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25" name="Grafik 24" descr="Benutzer">
            <a:extLst>
              <a:ext uri="{FF2B5EF4-FFF2-40B4-BE49-F238E27FC236}">
                <a16:creationId xmlns:a16="http://schemas.microsoft.com/office/drawing/2014/main" id="{BFE6EAFF-39AF-4A4D-A2B5-2F3DF619ED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842B61C-2FEB-44B4-AF8B-4A084BF259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93" y="1944580"/>
            <a:ext cx="6211037" cy="41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00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20347803_10212796854428979_891633681_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63" y="4647321"/>
            <a:ext cx="2743201" cy="1828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29AE26E8-E30A-411E-A69A-FF6B78525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95" y="-3095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Source Sans Pro" panose="020B0503030403020204"/>
              </a:rPr>
              <a:t>Sport activities</a:t>
            </a:r>
          </a:p>
        </p:txBody>
      </p:sp>
      <p:sp>
        <p:nvSpPr>
          <p:cNvPr id="17" name="Foliennummernplatzhalter 2">
            <a:extLst>
              <a:ext uri="{FF2B5EF4-FFF2-40B4-BE49-F238E27FC236}">
                <a16:creationId xmlns:a16="http://schemas.microsoft.com/office/drawing/2014/main" id="{44A19BA4-A2EB-408D-882A-D78E63F1749A}"/>
              </a:ext>
            </a:extLst>
          </p:cNvPr>
          <p:cNvSpPr txBox="1">
            <a:spLocks/>
          </p:cNvSpPr>
          <p:nvPr/>
        </p:nvSpPr>
        <p:spPr>
          <a:xfrm>
            <a:off x="931398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pPr/>
              <a:t>23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60C8F20-52F0-4968-9078-687075D0F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89" y="829753"/>
            <a:ext cx="2742175" cy="182811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243082E-99E1-4953-B3F8-4CF5D2565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9" y="1240675"/>
            <a:ext cx="3696077" cy="492810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B80E3FB-7F34-408D-8E87-1DFB54EB4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775" y="2739106"/>
            <a:ext cx="2743201" cy="182774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2D320E7-CD7F-4218-BC3C-16C80DB2DD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475" y="1264502"/>
            <a:ext cx="3835616" cy="4779582"/>
          </a:xfrm>
          <a:prstGeom prst="rect">
            <a:avLst/>
          </a:prstGeom>
        </p:spPr>
      </p:pic>
      <p:pic>
        <p:nvPicPr>
          <p:cNvPr id="20" name="Grafik 19" descr="Rakete">
            <a:extLst>
              <a:ext uri="{FF2B5EF4-FFF2-40B4-BE49-F238E27FC236}">
                <a16:creationId xmlns:a16="http://schemas.microsoft.com/office/drawing/2014/main" id="{61DD2307-9444-430B-87F5-E1F98713E3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21" name="Grafik 20" descr="Puzzle">
            <a:extLst>
              <a:ext uri="{FF2B5EF4-FFF2-40B4-BE49-F238E27FC236}">
                <a16:creationId xmlns:a16="http://schemas.microsoft.com/office/drawing/2014/main" id="{CF0674AB-127C-47A0-8685-D83FB617E8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10241" y="1797029"/>
            <a:ext cx="549168" cy="549168"/>
          </a:xfrm>
          <a:prstGeom prst="rect">
            <a:avLst/>
          </a:prstGeom>
        </p:spPr>
      </p:pic>
      <p:pic>
        <p:nvPicPr>
          <p:cNvPr id="22" name="Grafik 21" descr="Aktenkoffer">
            <a:extLst>
              <a:ext uri="{FF2B5EF4-FFF2-40B4-BE49-F238E27FC236}">
                <a16:creationId xmlns:a16="http://schemas.microsoft.com/office/drawing/2014/main" id="{42ABE91C-BC90-4443-B19B-8D9FD90B35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23" name="Grafik 22" descr="Benutzer">
            <a:extLst>
              <a:ext uri="{FF2B5EF4-FFF2-40B4-BE49-F238E27FC236}">
                <a16:creationId xmlns:a16="http://schemas.microsoft.com/office/drawing/2014/main" id="{D47880DC-713E-4C2B-9F0C-EA370E36D9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18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78FB9EE-B119-471E-A129-1698A9A7E15E}"/>
              </a:ext>
            </a:extLst>
          </p:cNvPr>
          <p:cNvSpPr/>
          <p:nvPr/>
        </p:nvSpPr>
        <p:spPr>
          <a:xfrm>
            <a:off x="739065" y="4838823"/>
            <a:ext cx="43835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de-DE" sz="2200" b="1" dirty="0">
                <a:hlinkClick r:id="rId3"/>
              </a:rPr>
              <a:t>www.hochschule-stralsund.de/tds</a:t>
            </a:r>
            <a:endParaRPr lang="en-GB" altLang="de-DE" sz="2200" b="1" dirty="0"/>
          </a:p>
          <a:p>
            <a:pPr>
              <a:spcBef>
                <a:spcPct val="0"/>
              </a:spcBef>
              <a:defRPr/>
            </a:pPr>
            <a:endParaRPr lang="en-GB" altLang="de-DE" sz="1400" b="1" dirty="0"/>
          </a:p>
          <a:p>
            <a:pPr>
              <a:spcBef>
                <a:spcPct val="0"/>
              </a:spcBef>
              <a:defRPr/>
            </a:pPr>
            <a:endParaRPr lang="en-GB" altLang="de-DE" sz="1400" b="1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BFF0F94-B4F0-4C7B-BDEF-55EBFEDE56F0}"/>
              </a:ext>
            </a:extLst>
          </p:cNvPr>
          <p:cNvGrpSpPr/>
          <p:nvPr/>
        </p:nvGrpSpPr>
        <p:grpSpPr>
          <a:xfrm>
            <a:off x="5626353" y="1588290"/>
            <a:ext cx="5781098" cy="3038740"/>
            <a:chOff x="1146859" y="1339913"/>
            <a:chExt cx="5903912" cy="3038740"/>
          </a:xfrm>
        </p:grpSpPr>
        <p:sp>
          <p:nvSpPr>
            <p:cNvPr id="50182" name="Rectangle 20">
              <a:extLst>
                <a:ext uri="{FF2B5EF4-FFF2-40B4-BE49-F238E27FC236}">
                  <a16:creationId xmlns:a16="http://schemas.microsoft.com/office/drawing/2014/main" id="{368F3F53-F430-4C78-992B-2F0894061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859" y="1491709"/>
              <a:ext cx="5903912" cy="288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  <a:defRPr/>
              </a:pPr>
              <a:endParaRPr lang="en-GB" altLang="de-DE" sz="2000" b="1" dirty="0">
                <a:latin typeface="+mn-lt"/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de-DE" sz="2000" b="1" dirty="0">
                  <a:latin typeface="+mn-lt"/>
                </a:rPr>
                <a:t>Contact: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de-DE" sz="2800" b="1" dirty="0">
                  <a:solidFill>
                    <a:srgbClr val="C00000"/>
                  </a:solidFill>
                  <a:latin typeface="+mn-lt"/>
                </a:rPr>
                <a:t>Steffi Schnierer</a:t>
              </a:r>
              <a:endParaRPr lang="en-GB" altLang="de-DE" sz="2000" b="1" dirty="0">
                <a:solidFill>
                  <a:srgbClr val="C00000"/>
                </a:solidFill>
                <a:latin typeface="+mn-lt"/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de-DE" sz="2000" b="1" dirty="0">
                  <a:latin typeface="+mn-lt"/>
                </a:rPr>
                <a:t>Project Manager TDS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de-DE" sz="1800" b="1" dirty="0">
                  <a:latin typeface="+mn-lt"/>
                </a:rPr>
                <a:t>+ 49 (0)3831/ 45 70 70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GB" altLang="de-DE" sz="1800" b="1" dirty="0">
                <a:latin typeface="+mn-lt"/>
              </a:endParaRPr>
            </a:p>
            <a:p>
              <a:pPr>
                <a:spcBef>
                  <a:spcPct val="0"/>
                </a:spcBef>
                <a:buNone/>
                <a:defRPr/>
              </a:pPr>
              <a:r>
                <a:rPr lang="en-GB" altLang="de-DE" sz="2000" b="1" dirty="0">
                  <a:latin typeface="+mn-lt"/>
                  <a:hlinkClick r:id="rId4"/>
                </a:rPr>
                <a:t>tds@hochschule-stralsund.de</a:t>
              </a:r>
              <a:endParaRPr lang="en-GB" altLang="de-DE" sz="2000" b="1" dirty="0">
                <a:latin typeface="+mn-lt"/>
              </a:endParaRPr>
            </a:p>
            <a:p>
              <a:pPr>
                <a:spcBef>
                  <a:spcPct val="0"/>
                </a:spcBef>
                <a:buNone/>
                <a:defRPr/>
              </a:pPr>
              <a:endParaRPr lang="en-GB" altLang="de-DE" sz="1800" b="1" dirty="0">
                <a:latin typeface="+mn-lt"/>
              </a:endParaRPr>
            </a:p>
          </p:txBody>
        </p:sp>
        <p:pic>
          <p:nvPicPr>
            <p:cNvPr id="25" name="Grafik 24" descr="Hörer">
              <a:extLst>
                <a:ext uri="{FF2B5EF4-FFF2-40B4-BE49-F238E27FC236}">
                  <a16:creationId xmlns:a16="http://schemas.microsoft.com/office/drawing/2014/main" id="{C4608BEC-18AA-4053-BB08-F392D9AF2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09381" y="1339913"/>
              <a:ext cx="540000" cy="540000"/>
            </a:xfrm>
            <a:prstGeom prst="rect">
              <a:avLst/>
            </a:prstGeom>
          </p:spPr>
        </p:pic>
        <p:pic>
          <p:nvPicPr>
            <p:cNvPr id="26" name="Grafik 25" descr="Umschlag">
              <a:extLst>
                <a:ext uri="{FF2B5EF4-FFF2-40B4-BE49-F238E27FC236}">
                  <a16:creationId xmlns:a16="http://schemas.microsoft.com/office/drawing/2014/main" id="{2C1D70FA-7BF4-48F1-B4F5-DE0FF363E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2560" y="1339913"/>
              <a:ext cx="540000" cy="540000"/>
            </a:xfrm>
            <a:prstGeom prst="rect">
              <a:avLst/>
            </a:prstGeom>
          </p:spPr>
        </p:pic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87134BBA-0AB9-4987-9E4D-22352A8BFE25}"/>
              </a:ext>
            </a:extLst>
          </p:cNvPr>
          <p:cNvSpPr/>
          <p:nvPr/>
        </p:nvSpPr>
        <p:spPr>
          <a:xfrm>
            <a:off x="5575081" y="1549699"/>
            <a:ext cx="3590317" cy="2754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oliennummernplatzhalter 2">
            <a:extLst>
              <a:ext uri="{FF2B5EF4-FFF2-40B4-BE49-F238E27FC236}">
                <a16:creationId xmlns:a16="http://schemas.microsoft.com/office/drawing/2014/main" id="{91E6A174-CAE5-44E9-BE1A-B8EF4487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24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CABA83-9E67-4E9C-87E9-F7F23A311A84}"/>
              </a:ext>
            </a:extLst>
          </p:cNvPr>
          <p:cNvSpPr txBox="1"/>
          <p:nvPr/>
        </p:nvSpPr>
        <p:spPr>
          <a:xfrm>
            <a:off x="5810578" y="4555613"/>
            <a:ext cx="378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Follow </a:t>
            </a:r>
            <a:r>
              <a:rPr lang="de-DE" sz="2400" dirty="0" err="1"/>
              <a:t>us</a:t>
            </a:r>
            <a:r>
              <a:rPr lang="de-DE" sz="2400" dirty="0"/>
              <a:t> on </a:t>
            </a:r>
            <a:r>
              <a:rPr lang="de-DE" sz="2400" dirty="0" err="1"/>
              <a:t>Social</a:t>
            </a:r>
            <a:r>
              <a:rPr lang="de-DE" sz="2400" dirty="0"/>
              <a:t> Media </a:t>
            </a:r>
            <a:r>
              <a:rPr lang="de-DE" sz="2400" dirty="0">
                <a:sym typeface="Wingdings" panose="05000000000000000000" pitchFamily="2" charset="2"/>
              </a:rPr>
              <a:t></a:t>
            </a:r>
            <a:endParaRPr lang="de-DE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1BA95CA-A4C7-4E09-AFF8-BB3AC9B264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9" y="514959"/>
            <a:ext cx="4153796" cy="41537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B77FD03-F3BF-4657-8F51-ACC6DD75B7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09" y="4773841"/>
            <a:ext cx="770436" cy="770439"/>
          </a:xfrm>
          <a:prstGeom prst="rect">
            <a:avLst/>
          </a:prstGeom>
        </p:spPr>
      </p:pic>
      <p:pic>
        <p:nvPicPr>
          <p:cNvPr id="14" name="Picture 2" descr="Tiktok Logo Marke - Kostenloses Bild auf Pixabay - Pixabay">
            <a:extLst>
              <a:ext uri="{FF2B5EF4-FFF2-40B4-BE49-F238E27FC236}">
                <a16:creationId xmlns:a16="http://schemas.microsoft.com/office/drawing/2014/main" id="{C51AE2D9-540E-468D-8301-B4D217AAB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015" y="5696440"/>
            <a:ext cx="770435" cy="77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420EAA9-065A-4448-858F-B75271E539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8470" y="1320329"/>
            <a:ext cx="1589337" cy="158933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899A059-1374-418A-8A56-326B31C032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547" y="2964736"/>
            <a:ext cx="1471181" cy="147118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CED0512-02AF-40BE-BA61-EE1D993DA6A1}"/>
              </a:ext>
            </a:extLst>
          </p:cNvPr>
          <p:cNvSpPr txBox="1"/>
          <p:nvPr/>
        </p:nvSpPr>
        <p:spPr>
          <a:xfrm>
            <a:off x="5521465" y="5080559"/>
            <a:ext cx="47762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de-DE" sz="2200" dirty="0"/>
              <a:t>Instagram: </a:t>
            </a:r>
            <a:r>
              <a:rPr lang="en-GB" altLang="de-DE" sz="2200" b="1" dirty="0" err="1"/>
              <a:t>tourismmaster_stralsund</a:t>
            </a:r>
            <a:r>
              <a:rPr lang="en-GB" altLang="de-DE" sz="2200" b="1" dirty="0"/>
              <a:t> </a:t>
            </a:r>
          </a:p>
          <a:p>
            <a:endParaRPr lang="de-DE" sz="2200" dirty="0"/>
          </a:p>
          <a:p>
            <a:r>
              <a:rPr lang="en-GB" altLang="de-DE" sz="2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TikTok</a:t>
            </a:r>
            <a:r>
              <a:rPr lang="en-GB" altLang="de-DE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@hochschule_Stralsund_ws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056078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liennummernplatzhalter 2">
            <a:extLst>
              <a:ext uri="{FF2B5EF4-FFF2-40B4-BE49-F238E27FC236}">
                <a16:creationId xmlns:a16="http://schemas.microsoft.com/office/drawing/2014/main" id="{131CE61D-37F9-4EE5-AACD-9700574AB28D}"/>
              </a:ext>
            </a:extLst>
          </p:cNvPr>
          <p:cNvSpPr txBox="1">
            <a:spLocks/>
          </p:cNvSpPr>
          <p:nvPr/>
        </p:nvSpPr>
        <p:spPr>
          <a:xfrm>
            <a:off x="931398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760B5BF-8829-468F-95B0-35C1BCB67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90" y="1290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Source Sans Pro" panose="020B0503030403020204"/>
              </a:rPr>
              <a:t>Who we are…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A28CFFF-4F59-4E25-BC66-95D4B7935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22" y="1714834"/>
            <a:ext cx="4374109" cy="292073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26E9DD1-804A-4880-8556-F04199EC35A5}"/>
              </a:ext>
            </a:extLst>
          </p:cNvPr>
          <p:cNvSpPr txBox="1"/>
          <p:nvPr/>
        </p:nvSpPr>
        <p:spPr>
          <a:xfrm>
            <a:off x="6694642" y="5322798"/>
            <a:ext cx="3282696" cy="646331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Steffi Schnierer </a:t>
            </a: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Program</a:t>
            </a:r>
            <a:r>
              <a:rPr lang="de-DE" dirty="0">
                <a:solidFill>
                  <a:schemeClr val="bg1"/>
                </a:solidFill>
              </a:rPr>
              <a:t> Management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4E15726-4C84-408A-BAE3-49DA4EC2A0AB}"/>
              </a:ext>
            </a:extLst>
          </p:cNvPr>
          <p:cNvSpPr txBox="1"/>
          <p:nvPr/>
        </p:nvSpPr>
        <p:spPr>
          <a:xfrm>
            <a:off x="1659222" y="5322799"/>
            <a:ext cx="3282696" cy="646331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Nikita 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TDS </a:t>
            </a:r>
            <a:r>
              <a:rPr lang="de-DE" dirty="0" err="1">
                <a:solidFill>
                  <a:schemeClr val="bg1"/>
                </a:solidFill>
              </a:rPr>
              <a:t>student</a:t>
            </a:r>
            <a:r>
              <a:rPr lang="de-DE" dirty="0">
                <a:solidFill>
                  <a:schemeClr val="bg1"/>
                </a:solidFill>
              </a:rPr>
              <a:t>, 2nd </a:t>
            </a:r>
            <a:r>
              <a:rPr lang="de-DE" dirty="0" err="1">
                <a:solidFill>
                  <a:schemeClr val="bg1"/>
                </a:solidFill>
              </a:rPr>
              <a:t>semester</a:t>
            </a:r>
            <a:r>
              <a:rPr lang="de-DE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29972C-3219-4104-9BC0-E1BF5DC9C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85" y="1116946"/>
            <a:ext cx="3037394" cy="40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49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CE30606-F6B8-494B-B746-55613E46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632"/>
            <a:ext cx="12192000" cy="1325563"/>
          </a:xfrm>
        </p:spPr>
        <p:txBody>
          <a:bodyPr/>
          <a:lstStyle/>
          <a:p>
            <a:r>
              <a:rPr lang="en-GB" sz="4000" b="1" dirty="0">
                <a:latin typeface="Source Sans Pro" panose="020B0503030403020204"/>
              </a:rPr>
              <a:t>                                       Agenda</a:t>
            </a:r>
            <a:endParaRPr lang="en-GB" b="1" dirty="0">
              <a:latin typeface="Source Sans Pro" panose="020B0503030403020204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DD8D472D-8799-4098-9CC4-1B859BDAA545}"/>
              </a:ext>
            </a:extLst>
          </p:cNvPr>
          <p:cNvGrpSpPr/>
          <p:nvPr/>
        </p:nvGrpSpPr>
        <p:grpSpPr>
          <a:xfrm>
            <a:off x="2323685" y="2001323"/>
            <a:ext cx="3926883" cy="1771985"/>
            <a:chOff x="5928494" y="1327754"/>
            <a:chExt cx="4078101" cy="2088396"/>
          </a:xfrm>
        </p:grpSpPr>
        <p:pic>
          <p:nvPicPr>
            <p:cNvPr id="7" name="Inhaltsplatzhalter 13" descr="Puzzle">
              <a:extLst>
                <a:ext uri="{FF2B5EF4-FFF2-40B4-BE49-F238E27FC236}">
                  <a16:creationId xmlns:a16="http://schemas.microsoft.com/office/drawing/2014/main" id="{0940F222-3EB8-4A73-977A-AA23118F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98712" y="1327754"/>
              <a:ext cx="1836000" cy="1836000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3B56302-A2E6-4B48-87A8-EEC60359E2A2}"/>
                </a:ext>
              </a:extLst>
            </p:cNvPr>
            <p:cNvSpPr txBox="1"/>
            <p:nvPr/>
          </p:nvSpPr>
          <p:spPr>
            <a:xfrm>
              <a:off x="5928494" y="3016040"/>
              <a:ext cx="40781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Concept &amp; Curriculum &amp; Highlights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721E2E0-4705-4F25-9935-4E4DB428C737}"/>
              </a:ext>
            </a:extLst>
          </p:cNvPr>
          <p:cNvGrpSpPr/>
          <p:nvPr/>
        </p:nvGrpSpPr>
        <p:grpSpPr>
          <a:xfrm>
            <a:off x="2702235" y="3975356"/>
            <a:ext cx="1767920" cy="1759877"/>
            <a:chOff x="3602739" y="3626689"/>
            <a:chExt cx="1836000" cy="2074126"/>
          </a:xfrm>
        </p:grpSpPr>
        <p:pic>
          <p:nvPicPr>
            <p:cNvPr id="8" name="Grafik 7" descr="Aktenkoffer">
              <a:extLst>
                <a:ext uri="{FF2B5EF4-FFF2-40B4-BE49-F238E27FC236}">
                  <a16:creationId xmlns:a16="http://schemas.microsoft.com/office/drawing/2014/main" id="{3CF64455-C7BC-4BBF-BA3B-F6B5A8186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02739" y="3626689"/>
              <a:ext cx="1836000" cy="1836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03EC021-8DED-4579-92AD-4361CE931065}"/>
                </a:ext>
              </a:extLst>
            </p:cNvPr>
            <p:cNvSpPr txBox="1"/>
            <p:nvPr/>
          </p:nvSpPr>
          <p:spPr>
            <a:xfrm>
              <a:off x="3613856" y="5300705"/>
              <a:ext cx="16348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Employability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FB4F86C-6B0C-463A-A127-E157732E0E14}"/>
              </a:ext>
            </a:extLst>
          </p:cNvPr>
          <p:cNvGrpSpPr/>
          <p:nvPr/>
        </p:nvGrpSpPr>
        <p:grpSpPr>
          <a:xfrm>
            <a:off x="6574280" y="4084521"/>
            <a:ext cx="1767920" cy="1738896"/>
            <a:chOff x="6487929" y="3650125"/>
            <a:chExt cx="1836000" cy="2049398"/>
          </a:xfrm>
        </p:grpSpPr>
        <p:pic>
          <p:nvPicPr>
            <p:cNvPr id="10" name="Grafik 9" descr="Rakete">
              <a:extLst>
                <a:ext uri="{FF2B5EF4-FFF2-40B4-BE49-F238E27FC236}">
                  <a16:creationId xmlns:a16="http://schemas.microsoft.com/office/drawing/2014/main" id="{DB3D9C9A-0B7A-4745-9970-5F0D7C590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87929" y="3650125"/>
              <a:ext cx="1836000" cy="183600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D7FAE94-B85B-4D2E-824B-81A66F3435BB}"/>
                </a:ext>
              </a:extLst>
            </p:cNvPr>
            <p:cNvSpPr txBox="1"/>
            <p:nvPr/>
          </p:nvSpPr>
          <p:spPr>
            <a:xfrm>
              <a:off x="6642107" y="5299413"/>
              <a:ext cx="1397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Application</a:t>
              </a:r>
              <a:endParaRPr lang="en-GB" sz="2400" b="1" dirty="0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0139A41-91E9-4EF0-AD14-F655E78BF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4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9" name="Grafik 18" descr="Benutzer">
            <a:extLst>
              <a:ext uri="{FF2B5EF4-FFF2-40B4-BE49-F238E27FC236}">
                <a16:creationId xmlns:a16="http://schemas.microsoft.com/office/drawing/2014/main" id="{06232A9C-E4EE-4882-A8F8-0F60F01E4F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74280" y="1880910"/>
            <a:ext cx="1767920" cy="176792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EF19152-16C4-4EBA-AF03-24651587E911}"/>
              </a:ext>
            </a:extLst>
          </p:cNvPr>
          <p:cNvSpPr txBox="1"/>
          <p:nvPr/>
        </p:nvSpPr>
        <p:spPr>
          <a:xfrm>
            <a:off x="6419553" y="3457561"/>
            <a:ext cx="314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Campus &amp; Student’s life</a:t>
            </a:r>
          </a:p>
        </p:txBody>
      </p:sp>
    </p:spTree>
    <p:extLst>
      <p:ext uri="{BB962C8B-B14F-4D97-AF65-F5344CB8AC3E}">
        <p14:creationId xmlns:p14="http://schemas.microsoft.com/office/powerpoint/2010/main" val="1964599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liennummernplatzhalter 2">
            <a:extLst>
              <a:ext uri="{FF2B5EF4-FFF2-40B4-BE49-F238E27FC236}">
                <a16:creationId xmlns:a16="http://schemas.microsoft.com/office/drawing/2014/main" id="{131CE61D-37F9-4EE5-AACD-9700574AB28D}"/>
              </a:ext>
            </a:extLst>
          </p:cNvPr>
          <p:cNvSpPr txBox="1">
            <a:spLocks/>
          </p:cNvSpPr>
          <p:nvPr/>
        </p:nvSpPr>
        <p:spPr>
          <a:xfrm>
            <a:off x="931398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pPr/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590706"/>
              </p:ext>
            </p:extLst>
          </p:nvPr>
        </p:nvGraphicFramePr>
        <p:xfrm>
          <a:off x="1396538" y="589373"/>
          <a:ext cx="8079972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2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241">
                <a:tc gridSpan="3"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latin typeface="+mn-lt"/>
                        </a:rPr>
                        <a:t>At a </a:t>
                      </a:r>
                      <a:r>
                        <a:rPr lang="de-DE" sz="2800" dirty="0" err="1">
                          <a:latin typeface="+mn-lt"/>
                        </a:rPr>
                        <a:t>Glance</a:t>
                      </a:r>
                      <a:endParaRPr lang="de-DE" sz="2800" dirty="0">
                        <a:latin typeface="+mn-lt"/>
                      </a:endParaRPr>
                    </a:p>
                    <a:p>
                      <a:pPr algn="ctr"/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2400" dirty="0">
                        <a:latin typeface="Source Sans Pro" panose="020B050303040302020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835"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+mn-lt"/>
                        </a:rPr>
                        <a:t>Focus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err="1">
                          <a:latin typeface="+mn-lt"/>
                        </a:rPr>
                        <a:t>Tourism</a:t>
                      </a:r>
                      <a:r>
                        <a:rPr lang="de-DE" sz="2000" b="1" dirty="0">
                          <a:latin typeface="+mn-lt"/>
                        </a:rPr>
                        <a:t> + Management +  </a:t>
                      </a:r>
                      <a:br>
                        <a:rPr lang="de-DE" sz="2000" b="1" dirty="0">
                          <a:latin typeface="+mn-lt"/>
                        </a:rPr>
                      </a:br>
                      <a:r>
                        <a:rPr lang="de-DE" sz="2000" b="1" dirty="0">
                          <a:latin typeface="+mn-lt"/>
                        </a:rPr>
                        <a:t>Business Administration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4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+mn-lt"/>
                        </a:rPr>
                        <a:t>Duration</a:t>
                      </a:r>
                    </a:p>
                    <a:p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>
                          <a:latin typeface="+mn-lt"/>
                        </a:rPr>
                        <a:t>2, 3 </a:t>
                      </a:r>
                      <a:r>
                        <a:rPr lang="de-DE" sz="2000" b="1" dirty="0" err="1">
                          <a:latin typeface="+mn-lt"/>
                        </a:rPr>
                        <a:t>or</a:t>
                      </a:r>
                      <a:r>
                        <a:rPr lang="de-DE" sz="2000" b="1" dirty="0">
                          <a:latin typeface="+mn-lt"/>
                        </a:rPr>
                        <a:t> 4</a:t>
                      </a:r>
                      <a:r>
                        <a:rPr lang="de-DE" sz="2000" b="1" baseline="0" dirty="0">
                          <a:latin typeface="+mn-lt"/>
                        </a:rPr>
                        <a:t> </a:t>
                      </a:r>
                      <a:r>
                        <a:rPr lang="de-DE" sz="2000" b="1" baseline="0" dirty="0" err="1">
                          <a:latin typeface="+mn-lt"/>
                        </a:rPr>
                        <a:t>semesters</a:t>
                      </a:r>
                      <a:r>
                        <a:rPr lang="de-DE" sz="2000" b="1" baseline="0" dirty="0">
                          <a:latin typeface="+mn-lt"/>
                        </a:rPr>
                        <a:t> </a:t>
                      </a:r>
                      <a:endParaRPr lang="de-DE" sz="2000" b="1" dirty="0">
                        <a:latin typeface="+mn-lt"/>
                      </a:endParaRPr>
                    </a:p>
                    <a:p>
                      <a:r>
                        <a:rPr lang="de-DE" sz="2000" dirty="0">
                          <a:latin typeface="+mn-lt"/>
                        </a:rPr>
                        <a:t>(</a:t>
                      </a:r>
                      <a:r>
                        <a:rPr lang="de-DE" sz="2000" dirty="0" err="1">
                          <a:latin typeface="+mn-lt"/>
                        </a:rPr>
                        <a:t>depending</a:t>
                      </a:r>
                      <a:r>
                        <a:rPr lang="de-DE" sz="2000" baseline="0" dirty="0">
                          <a:latin typeface="+mn-lt"/>
                        </a:rPr>
                        <a:t> on </a:t>
                      </a:r>
                      <a:r>
                        <a:rPr lang="de-DE" sz="2000" baseline="0" dirty="0" err="1">
                          <a:latin typeface="+mn-lt"/>
                        </a:rPr>
                        <a:t>the</a:t>
                      </a:r>
                      <a:r>
                        <a:rPr lang="de-DE" sz="2000" baseline="0" dirty="0">
                          <a:latin typeface="+mn-lt"/>
                        </a:rPr>
                        <a:t> BA </a:t>
                      </a:r>
                      <a:r>
                        <a:rPr lang="de-DE" sz="2000" baseline="0" dirty="0" err="1">
                          <a:latin typeface="+mn-lt"/>
                        </a:rPr>
                        <a:t>degree</a:t>
                      </a:r>
                      <a:r>
                        <a:rPr lang="de-DE" sz="2000" baseline="0" dirty="0">
                          <a:latin typeface="+mn-lt"/>
                        </a:rPr>
                        <a:t>)</a:t>
                      </a:r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dirty="0">
                        <a:latin typeface="Source Sans Pro" panose="020B050303040302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0850">
                <a:tc>
                  <a:txBody>
                    <a:bodyPr/>
                    <a:lstStyle/>
                    <a:p>
                      <a:r>
                        <a:rPr lang="de-DE" sz="2000" b="1" dirty="0">
                          <a:latin typeface="+mn-lt"/>
                        </a:rPr>
                        <a:t>Language</a:t>
                      </a:r>
                      <a:r>
                        <a:rPr lang="de-DE" sz="2000" dirty="0">
                          <a:latin typeface="+mn-lt"/>
                        </a:rPr>
                        <a:t> </a:t>
                      </a:r>
                    </a:p>
                    <a:p>
                      <a:r>
                        <a:rPr lang="de-DE" sz="2000" dirty="0">
                          <a:latin typeface="+mn-lt"/>
                        </a:rPr>
                        <a:t>2-semester</a:t>
                      </a:r>
                    </a:p>
                    <a:p>
                      <a:r>
                        <a:rPr lang="de-DE" sz="2000" dirty="0">
                          <a:latin typeface="+mn-lt"/>
                        </a:rPr>
                        <a:t>3- </a:t>
                      </a:r>
                      <a:r>
                        <a:rPr lang="de-DE" sz="2000" baseline="0" dirty="0" err="1">
                          <a:latin typeface="+mn-lt"/>
                        </a:rPr>
                        <a:t>and</a:t>
                      </a:r>
                      <a:r>
                        <a:rPr lang="de-DE" sz="2000" baseline="0" dirty="0">
                          <a:latin typeface="+mn-lt"/>
                        </a:rPr>
                        <a:t> 4-semester</a:t>
                      </a:r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+mn-lt"/>
                        </a:rPr>
                        <a:t>English </a:t>
                      </a:r>
                      <a:br>
                        <a:rPr lang="de-DE" sz="2000" dirty="0">
                          <a:latin typeface="+mn-lt"/>
                        </a:rPr>
                      </a:br>
                      <a:r>
                        <a:rPr lang="de-DE" sz="2000" dirty="0">
                          <a:latin typeface="+mn-lt"/>
                        </a:rPr>
                        <a:t>100% </a:t>
                      </a:r>
                    </a:p>
                    <a:p>
                      <a:r>
                        <a:rPr lang="de-DE" sz="2000" dirty="0">
                          <a:latin typeface="+mn-lt"/>
                        </a:rPr>
                        <a:t>    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+mn-lt"/>
                        </a:rPr>
                        <a:t>German</a:t>
                      </a:r>
                    </a:p>
                    <a:p>
                      <a:endParaRPr lang="de-DE" sz="2000" dirty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+mn-lt"/>
                        </a:rPr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820">
                <a:tc>
                  <a:txBody>
                    <a:bodyPr/>
                    <a:lstStyle/>
                    <a:p>
                      <a:r>
                        <a:rPr lang="de-DE" sz="2000" b="1" dirty="0">
                          <a:latin typeface="+mn-lt"/>
                        </a:rPr>
                        <a:t>Start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sz="2000" dirty="0">
                          <a:latin typeface="+mn-lt"/>
                        </a:rPr>
                        <a:t>Winter</a:t>
                      </a:r>
                      <a:r>
                        <a:rPr lang="de-DE" sz="2000" baseline="0" dirty="0">
                          <a:latin typeface="+mn-lt"/>
                        </a:rPr>
                        <a:t> </a:t>
                      </a:r>
                      <a:r>
                        <a:rPr lang="de-DE" sz="2000" baseline="0" dirty="0" err="1">
                          <a:latin typeface="+mn-lt"/>
                        </a:rPr>
                        <a:t>term</a:t>
                      </a:r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820">
                <a:tc>
                  <a:txBody>
                    <a:bodyPr/>
                    <a:lstStyle/>
                    <a:p>
                      <a:r>
                        <a:rPr lang="de-DE" sz="2000" b="1" dirty="0">
                          <a:latin typeface="+mn-lt"/>
                        </a:rPr>
                        <a:t>Accreditation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820">
                <a:tc>
                  <a:txBody>
                    <a:bodyPr/>
                    <a:lstStyle/>
                    <a:p>
                      <a:r>
                        <a:rPr lang="de-DE" sz="2000" b="1" dirty="0" err="1">
                          <a:latin typeface="+mn-lt"/>
                        </a:rPr>
                        <a:t>Tuition</a:t>
                      </a:r>
                      <a:endParaRPr lang="de-DE" sz="2000" b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sz="2000" dirty="0">
                          <a:latin typeface="+mn-lt"/>
                        </a:rPr>
                        <a:t>None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68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err="1">
                          <a:latin typeface="+mn-lt"/>
                        </a:rPr>
                        <a:t>Program</a:t>
                      </a:r>
                      <a:r>
                        <a:rPr lang="de-DE" sz="2000" b="1" baseline="0" dirty="0">
                          <a:latin typeface="+mn-lt"/>
                        </a:rPr>
                        <a:t> </a:t>
                      </a:r>
                      <a:r>
                        <a:rPr lang="de-DE" sz="2000" b="1" baseline="0" dirty="0" err="1">
                          <a:latin typeface="+mn-lt"/>
                        </a:rPr>
                        <a:t>costs</a:t>
                      </a:r>
                      <a:r>
                        <a:rPr lang="de-DE" sz="2000" b="1" baseline="0" dirty="0">
                          <a:latin typeface="+mn-lt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aseline="0" dirty="0" err="1">
                          <a:latin typeface="+mn-lt"/>
                        </a:rPr>
                        <a:t>for</a:t>
                      </a:r>
                      <a:r>
                        <a:rPr lang="de-DE" sz="2000" baseline="0" dirty="0">
                          <a:latin typeface="+mn-lt"/>
                        </a:rPr>
                        <a:t> e.g. international </a:t>
                      </a:r>
                      <a:r>
                        <a:rPr lang="de-DE" sz="2000" baseline="0" dirty="0" err="1">
                          <a:latin typeface="+mn-lt"/>
                        </a:rPr>
                        <a:t>excursion</a:t>
                      </a:r>
                      <a:r>
                        <a:rPr lang="de-DE" sz="2000" baseline="0" dirty="0">
                          <a:latin typeface="+mn-lt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aseline="0" dirty="0">
                          <a:latin typeface="+mn-lt"/>
                        </a:rPr>
                        <a:t>2-semester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aseline="0" dirty="0">
                          <a:latin typeface="+mn-lt"/>
                        </a:rPr>
                        <a:t>3- </a:t>
                      </a:r>
                      <a:r>
                        <a:rPr lang="de-DE" sz="2000" baseline="0" dirty="0" err="1">
                          <a:latin typeface="+mn-lt"/>
                        </a:rPr>
                        <a:t>and</a:t>
                      </a:r>
                      <a:r>
                        <a:rPr lang="de-DE" sz="2000" baseline="0" dirty="0">
                          <a:latin typeface="+mn-lt"/>
                        </a:rPr>
                        <a:t> 4-semester</a:t>
                      </a:r>
                      <a:endParaRPr lang="de-DE" sz="20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err="1">
                          <a:latin typeface="+mn-lt"/>
                        </a:rPr>
                        <a:t>Program</a:t>
                      </a:r>
                      <a:r>
                        <a:rPr lang="de-DE" sz="2000" b="1" baseline="0" dirty="0">
                          <a:latin typeface="+mn-lt"/>
                        </a:rPr>
                        <a:t> </a:t>
                      </a:r>
                      <a:r>
                        <a:rPr lang="de-DE" sz="2000" b="1" baseline="0" dirty="0" err="1">
                          <a:latin typeface="+mn-lt"/>
                        </a:rPr>
                        <a:t>costs</a:t>
                      </a:r>
                      <a:r>
                        <a:rPr lang="de-DE" sz="2000" b="1" baseline="0" dirty="0">
                          <a:latin typeface="+mn-lt"/>
                        </a:rPr>
                        <a:t> </a:t>
                      </a:r>
                    </a:p>
                    <a:p>
                      <a:r>
                        <a:rPr lang="de-DE" sz="2000" dirty="0">
                          <a:latin typeface="+mn-lt"/>
                        </a:rPr>
                        <a:t>                           </a:t>
                      </a:r>
                      <a:endParaRPr lang="de-DE" sz="20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r>
                        <a:rPr lang="de-DE" sz="2000" dirty="0">
                          <a:latin typeface="+mn-lt"/>
                        </a:rPr>
                        <a:t>1,970 EUR</a:t>
                      </a:r>
                      <a:endParaRPr lang="de-DE" sz="20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r>
                        <a:rPr lang="de-DE" sz="2000" dirty="0">
                          <a:latin typeface="+mn-lt"/>
                        </a:rPr>
                        <a:t>2,170 EUR</a:t>
                      </a:r>
                      <a:endParaRPr lang="de-DE" sz="20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Grafik 14" descr="Häkchen">
            <a:extLst>
              <a:ext uri="{FF2B5EF4-FFF2-40B4-BE49-F238E27FC236}">
                <a16:creationId xmlns:a16="http://schemas.microsoft.com/office/drawing/2014/main" id="{0B88ADFA-9F1B-4A9C-BDD6-7D853589F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4134183"/>
            <a:ext cx="550611" cy="550611"/>
          </a:xfrm>
          <a:prstGeom prst="rect">
            <a:avLst/>
          </a:prstGeom>
        </p:spPr>
      </p:pic>
      <p:pic>
        <p:nvPicPr>
          <p:cNvPr id="16" name="Grafik 15" descr="Rakete">
            <a:extLst>
              <a:ext uri="{FF2B5EF4-FFF2-40B4-BE49-F238E27FC236}">
                <a16:creationId xmlns:a16="http://schemas.microsoft.com/office/drawing/2014/main" id="{ADAC68A7-3FBD-4904-BBC4-B02AD70DC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17" name="Grafik 16" descr="Puzzle">
            <a:extLst>
              <a:ext uri="{FF2B5EF4-FFF2-40B4-BE49-F238E27FC236}">
                <a16:creationId xmlns:a16="http://schemas.microsoft.com/office/drawing/2014/main" id="{1A7DB9D2-94EF-4963-BE8F-FF29A35109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10241" y="1823142"/>
            <a:ext cx="549167" cy="549167"/>
          </a:xfrm>
          <a:prstGeom prst="rect">
            <a:avLst/>
          </a:prstGeom>
        </p:spPr>
      </p:pic>
      <p:pic>
        <p:nvPicPr>
          <p:cNvPr id="18" name="Grafik 17" descr="Aktenkoffer">
            <a:extLst>
              <a:ext uri="{FF2B5EF4-FFF2-40B4-BE49-F238E27FC236}">
                <a16:creationId xmlns:a16="http://schemas.microsoft.com/office/drawing/2014/main" id="{A8FFC3B0-BBEE-4B95-8D97-38664178F1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19" name="Grafik 18" descr="Benutzer">
            <a:extLst>
              <a:ext uri="{FF2B5EF4-FFF2-40B4-BE49-F238E27FC236}">
                <a16:creationId xmlns:a16="http://schemas.microsoft.com/office/drawing/2014/main" id="{04E7DBCD-F947-4204-946D-0C3924140F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06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0B5BF-8829-468F-95B0-35C1BCB67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16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Source Sans Pro" panose="020B0503030403020204"/>
              </a:rPr>
              <a:t>Concept &amp; Curriculum TDS </a:t>
            </a:r>
          </a:p>
        </p:txBody>
      </p:sp>
      <p:sp>
        <p:nvSpPr>
          <p:cNvPr id="14" name="Foliennummernplatzhalter 2">
            <a:extLst>
              <a:ext uri="{FF2B5EF4-FFF2-40B4-BE49-F238E27FC236}">
                <a16:creationId xmlns:a16="http://schemas.microsoft.com/office/drawing/2014/main" id="{B4F49C14-1D0D-4CCD-8C44-956BBCC7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6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Abgerundetes Rechteck 15"/>
          <p:cNvSpPr/>
          <p:nvPr/>
        </p:nvSpPr>
        <p:spPr>
          <a:xfrm>
            <a:off x="7536214" y="3622864"/>
            <a:ext cx="1711619" cy="547575"/>
          </a:xfrm>
          <a:prstGeom prst="roundRect">
            <a:avLst/>
          </a:prstGeom>
          <a:solidFill>
            <a:srgbClr val="0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Master Thesis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5640236" y="4314610"/>
            <a:ext cx="1711619" cy="547575"/>
          </a:xfrm>
          <a:prstGeom prst="roundRect">
            <a:avLst/>
          </a:prstGeom>
          <a:solidFill>
            <a:srgbClr val="0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Master Thesis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625469" y="1118149"/>
            <a:ext cx="1657879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Helvetica"/>
                <a:cs typeface="Helvetica"/>
              </a:rPr>
              <a:t>Entrance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qualification</a:t>
            </a:r>
            <a:endParaRPr lang="de-DE" sz="1600" dirty="0">
              <a:latin typeface="Helvetica"/>
              <a:cs typeface="Helvetica"/>
            </a:endParaRPr>
          </a:p>
          <a:p>
            <a:endParaRPr lang="de-DE" sz="1100" dirty="0">
              <a:latin typeface="Helvetica"/>
              <a:cs typeface="Helvetica"/>
            </a:endParaRPr>
          </a:p>
          <a:p>
            <a:endParaRPr lang="de-DE" sz="1100" dirty="0">
              <a:latin typeface="Helvetica"/>
              <a:cs typeface="Helvetica"/>
            </a:endParaRPr>
          </a:p>
          <a:p>
            <a:endParaRPr lang="de-DE" sz="1100" dirty="0">
              <a:latin typeface="Helvetica"/>
              <a:cs typeface="Helvetica"/>
            </a:endParaRPr>
          </a:p>
          <a:p>
            <a:r>
              <a:rPr lang="de-DE" sz="1600" dirty="0" err="1">
                <a:latin typeface="Helvetica"/>
                <a:cs typeface="Helvetica"/>
              </a:rPr>
              <a:t>Process</a:t>
            </a:r>
            <a:endParaRPr lang="de-DE" sz="1600" dirty="0">
              <a:latin typeface="Helvetica"/>
              <a:cs typeface="Helvetica"/>
            </a:endParaRPr>
          </a:p>
          <a:p>
            <a:endParaRPr lang="de-DE" sz="1100" dirty="0">
              <a:latin typeface="Helvetica"/>
              <a:cs typeface="Helvetica"/>
            </a:endParaRPr>
          </a:p>
          <a:p>
            <a:endParaRPr lang="de-DE" sz="1100" dirty="0">
              <a:latin typeface="Helvetica"/>
              <a:cs typeface="Helvetica"/>
            </a:endParaRPr>
          </a:p>
          <a:p>
            <a:br>
              <a:rPr lang="de-DE" sz="1100" dirty="0">
                <a:latin typeface="Helvetica"/>
                <a:cs typeface="Helvetica"/>
              </a:rPr>
            </a:br>
            <a:br>
              <a:rPr lang="de-DE" sz="1100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>Winter </a:t>
            </a:r>
            <a:r>
              <a:rPr lang="de-DE" sz="1600" dirty="0" err="1">
                <a:latin typeface="Helvetica"/>
                <a:cs typeface="Helvetica"/>
              </a:rPr>
              <a:t>term</a:t>
            </a:r>
            <a:r>
              <a:rPr lang="de-DE" sz="1600" dirty="0">
                <a:latin typeface="Helvetica"/>
                <a:cs typeface="Helvetica"/>
              </a:rPr>
              <a:t> </a:t>
            </a:r>
          </a:p>
          <a:p>
            <a:endParaRPr lang="de-DE" sz="1100" dirty="0">
              <a:latin typeface="Helvetica"/>
              <a:cs typeface="Helvetica"/>
            </a:endParaRPr>
          </a:p>
          <a:p>
            <a:endParaRPr lang="de-DE" sz="1100" dirty="0">
              <a:latin typeface="Helvetica"/>
              <a:cs typeface="Helvetica"/>
            </a:endParaRPr>
          </a:p>
          <a:p>
            <a:br>
              <a:rPr lang="de-DE" sz="800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>Summer </a:t>
            </a:r>
            <a:r>
              <a:rPr lang="de-DE" sz="1600" dirty="0" err="1">
                <a:latin typeface="Helvetica"/>
                <a:cs typeface="Helvetica"/>
              </a:rPr>
              <a:t>term</a:t>
            </a:r>
            <a:r>
              <a:rPr lang="de-DE" sz="1600" dirty="0">
                <a:latin typeface="Helvetica"/>
                <a:cs typeface="Helvetica"/>
              </a:rPr>
              <a:t> </a:t>
            </a:r>
          </a:p>
          <a:p>
            <a:endParaRPr lang="de-DE" sz="1600" dirty="0">
              <a:latin typeface="Helvetica"/>
              <a:cs typeface="Helvetica"/>
            </a:endParaRPr>
          </a:p>
          <a:p>
            <a:endParaRPr lang="de-DE" sz="1100" dirty="0">
              <a:latin typeface="Helvetica"/>
              <a:cs typeface="Helvetica"/>
            </a:endParaRPr>
          </a:p>
          <a:p>
            <a:r>
              <a:rPr lang="de-DE" sz="1600" dirty="0">
                <a:latin typeface="Helvetica"/>
                <a:cs typeface="Helvetica"/>
              </a:rPr>
              <a:t>Winter </a:t>
            </a:r>
            <a:r>
              <a:rPr lang="de-DE" sz="1600" dirty="0" err="1">
                <a:latin typeface="Helvetica"/>
                <a:cs typeface="Helvetica"/>
              </a:rPr>
              <a:t>term</a:t>
            </a:r>
            <a:r>
              <a:rPr lang="de-DE" sz="1600" dirty="0">
                <a:latin typeface="Helvetica"/>
                <a:cs typeface="Helvetica"/>
              </a:rPr>
              <a:t> </a:t>
            </a:r>
          </a:p>
          <a:p>
            <a:endParaRPr lang="de-DE" sz="1100" dirty="0">
              <a:latin typeface="Helvetica"/>
              <a:cs typeface="Helvetica"/>
            </a:endParaRPr>
          </a:p>
          <a:p>
            <a:endParaRPr lang="de-DE" sz="1100" dirty="0">
              <a:latin typeface="Helvetica"/>
              <a:cs typeface="Helvetica"/>
            </a:endParaRPr>
          </a:p>
          <a:p>
            <a:endParaRPr lang="de-DE" sz="1100" dirty="0">
              <a:latin typeface="Helvetica"/>
              <a:cs typeface="Helvetica"/>
            </a:endParaRPr>
          </a:p>
          <a:p>
            <a:r>
              <a:rPr lang="de-DE" sz="1600" dirty="0">
                <a:latin typeface="Helvetica"/>
                <a:cs typeface="Helvetica"/>
              </a:rPr>
              <a:t>Summer </a:t>
            </a:r>
            <a:r>
              <a:rPr lang="de-DE" sz="1600" dirty="0" err="1">
                <a:latin typeface="Helvetica"/>
                <a:cs typeface="Helvetica"/>
              </a:rPr>
              <a:t>term</a:t>
            </a:r>
            <a:r>
              <a:rPr lang="de-DE" sz="1600" dirty="0">
                <a:latin typeface="Helvetica"/>
                <a:cs typeface="Helvetica"/>
              </a:rPr>
              <a:t> </a:t>
            </a:r>
          </a:p>
          <a:p>
            <a:endParaRPr lang="de-DE" sz="1100" dirty="0">
              <a:latin typeface="Helvetica" panose="020B0604020202020204" pitchFamily="2" charset="0"/>
            </a:endParaRPr>
          </a:p>
        </p:txBody>
      </p:sp>
      <p:cxnSp>
        <p:nvCxnSpPr>
          <p:cNvPr id="19" name="Gerade Verbindung 12"/>
          <p:cNvCxnSpPr/>
          <p:nvPr/>
        </p:nvCxnSpPr>
        <p:spPr>
          <a:xfrm>
            <a:off x="1522340" y="1758634"/>
            <a:ext cx="7955674" cy="37349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4"/>
          <p:cNvCxnSpPr/>
          <p:nvPr/>
        </p:nvCxnSpPr>
        <p:spPr>
          <a:xfrm flipV="1">
            <a:off x="1536978" y="3570887"/>
            <a:ext cx="7894437" cy="7236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16"/>
          <p:cNvCxnSpPr/>
          <p:nvPr/>
        </p:nvCxnSpPr>
        <p:spPr>
          <a:xfrm flipV="1">
            <a:off x="1536978" y="4215725"/>
            <a:ext cx="7941036" cy="20201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17"/>
          <p:cNvCxnSpPr/>
          <p:nvPr/>
        </p:nvCxnSpPr>
        <p:spPr>
          <a:xfrm>
            <a:off x="1536978" y="4907471"/>
            <a:ext cx="7941036" cy="44656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Abgerundetes Rechteck 22"/>
          <p:cNvSpPr/>
          <p:nvPr/>
        </p:nvSpPr>
        <p:spPr>
          <a:xfrm>
            <a:off x="7693291" y="1797663"/>
            <a:ext cx="1387266" cy="529871"/>
          </a:xfrm>
          <a:prstGeom prst="roundRect">
            <a:avLst/>
          </a:prstGeom>
          <a:solidFill>
            <a:srgbClr val="E6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2 </a:t>
            </a:r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semester</a:t>
            </a:r>
            <a:endParaRPr lang="de-DE" sz="15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course</a:t>
            </a:r>
            <a:endParaRPr lang="de-DE" sz="1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3553667" y="4325867"/>
            <a:ext cx="1691146" cy="547575"/>
          </a:xfrm>
          <a:prstGeom prst="roundRect">
            <a:avLst/>
          </a:prstGeom>
          <a:solidFill>
            <a:srgbClr val="0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internship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</a:p>
          <a:p>
            <a:pPr algn="ctr"/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21 </a:t>
            </a:r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weeks</a:t>
            </a:r>
            <a:endParaRPr lang="de-DE" sz="1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3523477" y="2975440"/>
            <a:ext cx="1703252" cy="547575"/>
          </a:xfrm>
          <a:prstGeom prst="roundRect">
            <a:avLst/>
          </a:prstGeom>
          <a:solidFill>
            <a:srgbClr val="0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core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 </a:t>
            </a:r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modules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+ </a:t>
            </a:r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excursion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3573367" y="5004485"/>
            <a:ext cx="1711619" cy="547575"/>
          </a:xfrm>
          <a:prstGeom prst="roundRect">
            <a:avLst/>
          </a:prstGeom>
          <a:solidFill>
            <a:srgbClr val="0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Master Thesis</a:t>
            </a:r>
          </a:p>
        </p:txBody>
      </p:sp>
      <p:sp>
        <p:nvSpPr>
          <p:cNvPr id="27" name="Textfeld 12"/>
          <p:cNvSpPr txBox="1">
            <a:spLocks noChangeArrowheads="1"/>
          </p:cNvSpPr>
          <p:nvPr/>
        </p:nvSpPr>
        <p:spPr bwMode="auto">
          <a:xfrm>
            <a:off x="3371566" y="1148140"/>
            <a:ext cx="1927319" cy="55399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500" dirty="0">
                <a:latin typeface="Helvetica" panose="020B0604020202020204" pitchFamily="2" charset="0"/>
                <a:cs typeface="Helvetica" panose="020B0604020202020204" pitchFamily="2" charset="0"/>
              </a:rPr>
              <a:t>Bachelor 180 ECTS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500" dirty="0">
                <a:latin typeface="Helvetica" panose="020B0604020202020204" pitchFamily="2" charset="0"/>
                <a:cs typeface="Helvetica" panose="020B0604020202020204" pitchFamily="2" charset="0"/>
              </a:rPr>
              <a:t> 6 </a:t>
            </a:r>
            <a:r>
              <a:rPr lang="de-DE" altLang="de-DE" sz="1500" dirty="0" err="1">
                <a:latin typeface="Helvetica" panose="020B0604020202020204" pitchFamily="2" charset="0"/>
                <a:cs typeface="Helvetica" panose="020B0604020202020204" pitchFamily="2" charset="0"/>
              </a:rPr>
              <a:t>semester</a:t>
            </a:r>
            <a:endParaRPr lang="de-DE" altLang="de-DE" sz="1500" dirty="0">
              <a:latin typeface="Helvetica" panose="020B0604020202020204" pitchFamily="2" charset="0"/>
              <a:cs typeface="Helvetica" panose="020B0604020202020204" pitchFamily="2" charset="0"/>
            </a:endParaRPr>
          </a:p>
        </p:txBody>
      </p:sp>
      <p:sp>
        <p:nvSpPr>
          <p:cNvPr id="28" name="Textfeld 13"/>
          <p:cNvSpPr txBox="1">
            <a:spLocks noChangeArrowheads="1"/>
          </p:cNvSpPr>
          <p:nvPr/>
        </p:nvSpPr>
        <p:spPr bwMode="auto">
          <a:xfrm>
            <a:off x="5491747" y="1148140"/>
            <a:ext cx="1869209" cy="55399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500" dirty="0">
                <a:latin typeface="Helvetica" panose="020B0604020202020204" pitchFamily="2" charset="0"/>
                <a:cs typeface="Helvetica" panose="020B0604020202020204" pitchFamily="2" charset="0"/>
              </a:rPr>
              <a:t>Bachelor 210 ECTS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500" dirty="0">
                <a:latin typeface="Helvetica" panose="020B0604020202020204" pitchFamily="2" charset="0"/>
                <a:cs typeface="Helvetica" panose="020B0604020202020204" pitchFamily="2" charset="0"/>
              </a:rPr>
              <a:t>  7 </a:t>
            </a:r>
            <a:r>
              <a:rPr lang="de-DE" altLang="de-DE" sz="1500" dirty="0" err="1">
                <a:latin typeface="Helvetica" panose="020B0604020202020204" pitchFamily="2" charset="0"/>
                <a:cs typeface="Helvetica" panose="020B0604020202020204" pitchFamily="2" charset="0"/>
              </a:rPr>
              <a:t>semester</a:t>
            </a:r>
            <a:endParaRPr lang="de-DE" altLang="de-DE" sz="1500" dirty="0">
              <a:latin typeface="Helvetica" panose="020B0604020202020204" pitchFamily="2" charset="0"/>
              <a:cs typeface="Helvetica" panose="020B0604020202020204" pitchFamily="2" charset="0"/>
            </a:endParaRPr>
          </a:p>
        </p:txBody>
      </p:sp>
      <p:sp>
        <p:nvSpPr>
          <p:cNvPr id="29" name="Textfeld 14"/>
          <p:cNvSpPr txBox="1">
            <a:spLocks noChangeArrowheads="1"/>
          </p:cNvSpPr>
          <p:nvPr/>
        </p:nvSpPr>
        <p:spPr bwMode="auto">
          <a:xfrm>
            <a:off x="7408278" y="1148140"/>
            <a:ext cx="1892150" cy="55399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500" dirty="0">
                <a:latin typeface="Helvetica" panose="020B0604020202020204" pitchFamily="2" charset="0"/>
                <a:cs typeface="Helvetica" panose="020B0604020202020204" pitchFamily="2" charset="0"/>
              </a:rPr>
              <a:t>Bachelor 240 ECTS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500" dirty="0">
                <a:latin typeface="Helvetica" panose="020B0604020202020204" pitchFamily="2" charset="0"/>
                <a:cs typeface="Helvetica" panose="020B0604020202020204" pitchFamily="2" charset="0"/>
              </a:rPr>
              <a:t> 8 </a:t>
            </a:r>
            <a:r>
              <a:rPr lang="de-DE" altLang="de-DE" sz="1500" dirty="0" err="1">
                <a:latin typeface="Helvetica" panose="020B0604020202020204" pitchFamily="2" charset="0"/>
                <a:cs typeface="Helvetica" panose="020B0604020202020204" pitchFamily="2" charset="0"/>
              </a:rPr>
              <a:t>semester</a:t>
            </a:r>
            <a:endParaRPr lang="de-DE" altLang="de-DE" sz="1500" dirty="0">
              <a:latin typeface="Helvetica" panose="020B0604020202020204" pitchFamily="2" charset="0"/>
              <a:cs typeface="Helvetica" panose="020B0604020202020204" pitchFamily="2" charset="0"/>
            </a:endParaRPr>
          </a:p>
        </p:txBody>
      </p:sp>
      <p:sp>
        <p:nvSpPr>
          <p:cNvPr id="30" name="Pfeil nach unten 29"/>
          <p:cNvSpPr/>
          <p:nvPr/>
        </p:nvSpPr>
        <p:spPr>
          <a:xfrm>
            <a:off x="5625487" y="1500014"/>
            <a:ext cx="217488" cy="312737"/>
          </a:xfrm>
          <a:prstGeom prst="downArrow">
            <a:avLst/>
          </a:prstGeom>
          <a:solidFill>
            <a:srgbClr val="00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1" name="Pfeil nach unten 30"/>
          <p:cNvSpPr/>
          <p:nvPr/>
        </p:nvSpPr>
        <p:spPr>
          <a:xfrm>
            <a:off x="7693119" y="1435478"/>
            <a:ext cx="215900" cy="312737"/>
          </a:xfrm>
          <a:prstGeom prst="downArrow">
            <a:avLst/>
          </a:prstGeom>
          <a:solidFill>
            <a:srgbClr val="00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2" name="Pfeil nach unten 31"/>
          <p:cNvSpPr/>
          <p:nvPr/>
        </p:nvSpPr>
        <p:spPr>
          <a:xfrm>
            <a:off x="3297018" y="1548479"/>
            <a:ext cx="215900" cy="312737"/>
          </a:xfrm>
          <a:prstGeom prst="downArrow">
            <a:avLst/>
          </a:prstGeom>
          <a:solidFill>
            <a:srgbClr val="00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>
            <a:off x="3515129" y="3596888"/>
            <a:ext cx="1748138" cy="622224"/>
          </a:xfrm>
          <a:prstGeom prst="roundRect">
            <a:avLst/>
          </a:prstGeom>
          <a:solidFill>
            <a:srgbClr val="0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Tourism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+ Management</a:t>
            </a:r>
          </a:p>
        </p:txBody>
      </p:sp>
      <p:sp>
        <p:nvSpPr>
          <p:cNvPr id="34" name="Abgerundetes Rechteck 33"/>
          <p:cNvSpPr/>
          <p:nvPr/>
        </p:nvSpPr>
        <p:spPr>
          <a:xfrm>
            <a:off x="5765869" y="1797663"/>
            <a:ext cx="1524423" cy="529871"/>
          </a:xfrm>
          <a:prstGeom prst="roundRect">
            <a:avLst/>
          </a:prstGeom>
          <a:solidFill>
            <a:srgbClr val="E6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3 </a:t>
            </a:r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semester</a:t>
            </a:r>
            <a:endParaRPr lang="de-DE" sz="15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course</a:t>
            </a:r>
            <a:endParaRPr lang="de-DE" sz="1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5" name="Abgerundetes Rechteck 34"/>
          <p:cNvSpPr/>
          <p:nvPr/>
        </p:nvSpPr>
        <p:spPr>
          <a:xfrm>
            <a:off x="3571055" y="1795983"/>
            <a:ext cx="1473193" cy="531322"/>
          </a:xfrm>
          <a:prstGeom prst="roundRect">
            <a:avLst/>
          </a:prstGeom>
          <a:solidFill>
            <a:srgbClr val="E6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4 </a:t>
            </a:r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semester</a:t>
            </a:r>
            <a:endParaRPr lang="de-DE" sz="15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course</a:t>
            </a:r>
            <a:endParaRPr lang="de-DE" sz="1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cxnSp>
        <p:nvCxnSpPr>
          <p:cNvPr id="36" name="Gerade Verbindung 13"/>
          <p:cNvCxnSpPr/>
          <p:nvPr/>
        </p:nvCxnSpPr>
        <p:spPr>
          <a:xfrm>
            <a:off x="1522340" y="2858720"/>
            <a:ext cx="7909075" cy="54384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Abgerundetes Rechteck 36"/>
          <p:cNvSpPr/>
          <p:nvPr/>
        </p:nvSpPr>
        <p:spPr>
          <a:xfrm>
            <a:off x="4047209" y="2556538"/>
            <a:ext cx="5033347" cy="305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4/3/2 </a:t>
            </a:r>
            <a:r>
              <a:rPr lang="de-DE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semester</a:t>
            </a:r>
            <a:r>
              <a:rPr lang="de-DE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	</a:t>
            </a:r>
            <a:r>
              <a:rPr lang="de-DE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start</a:t>
            </a:r>
            <a:r>
              <a:rPr lang="de-DE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 </a:t>
            </a:r>
            <a:r>
              <a:rPr lang="de-DE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winter</a:t>
            </a:r>
            <a:r>
              <a:rPr lang="de-DE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term</a:t>
            </a:r>
            <a:endParaRPr lang="de-DE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8" name="Gerader Verbinder 37"/>
          <p:cNvCxnSpPr/>
          <p:nvPr/>
        </p:nvCxnSpPr>
        <p:spPr>
          <a:xfrm>
            <a:off x="4399147" y="2372276"/>
            <a:ext cx="39211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4399147" y="2372276"/>
            <a:ext cx="0" cy="184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>
            <a:off x="6376049" y="2372276"/>
            <a:ext cx="0" cy="184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>
            <a:off x="8320265" y="2372276"/>
            <a:ext cx="0" cy="184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bgerundetes Rechteck 41"/>
          <p:cNvSpPr/>
          <p:nvPr/>
        </p:nvSpPr>
        <p:spPr>
          <a:xfrm>
            <a:off x="3862283" y="5481021"/>
            <a:ext cx="1534047" cy="5566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Final </a:t>
            </a:r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award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 TDS  (M.A.)</a:t>
            </a:r>
          </a:p>
        </p:txBody>
      </p:sp>
      <p:cxnSp>
        <p:nvCxnSpPr>
          <p:cNvPr id="43" name="Gerader Verbinder 42"/>
          <p:cNvCxnSpPr/>
          <p:nvPr/>
        </p:nvCxnSpPr>
        <p:spPr>
          <a:xfrm>
            <a:off x="5416990" y="1068646"/>
            <a:ext cx="95207" cy="504804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7379673" y="1055105"/>
            <a:ext cx="60421" cy="505304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9431415" y="1076132"/>
            <a:ext cx="46599" cy="507169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186526" y="1076132"/>
            <a:ext cx="75131" cy="50320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feil nach rechts 46"/>
          <p:cNvSpPr/>
          <p:nvPr/>
        </p:nvSpPr>
        <p:spPr>
          <a:xfrm>
            <a:off x="3523492" y="5664262"/>
            <a:ext cx="493700" cy="168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8" name="Gerader Verbinder 47"/>
          <p:cNvCxnSpPr/>
          <p:nvPr/>
        </p:nvCxnSpPr>
        <p:spPr>
          <a:xfrm>
            <a:off x="1507702" y="1072744"/>
            <a:ext cx="29276" cy="504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1536978" y="6108152"/>
            <a:ext cx="7941036" cy="396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1511949" y="1076132"/>
            <a:ext cx="79556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bgerundetes Rechteck 50"/>
          <p:cNvSpPr/>
          <p:nvPr/>
        </p:nvSpPr>
        <p:spPr>
          <a:xfrm>
            <a:off x="5617565" y="2960999"/>
            <a:ext cx="1703252" cy="547575"/>
          </a:xfrm>
          <a:prstGeom prst="roundRect">
            <a:avLst/>
          </a:prstGeom>
          <a:solidFill>
            <a:srgbClr val="0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core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 </a:t>
            </a:r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modules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+ </a:t>
            </a:r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excursion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52" name="Abgerundetes Rechteck 51"/>
          <p:cNvSpPr/>
          <p:nvPr/>
        </p:nvSpPr>
        <p:spPr>
          <a:xfrm>
            <a:off x="7529474" y="2969606"/>
            <a:ext cx="1703252" cy="547575"/>
          </a:xfrm>
          <a:prstGeom prst="roundRect">
            <a:avLst/>
          </a:prstGeom>
          <a:solidFill>
            <a:srgbClr val="0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core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 </a:t>
            </a:r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modules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+ </a:t>
            </a:r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excursion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53" name="Abgerundetes Rechteck 52"/>
          <p:cNvSpPr/>
          <p:nvPr/>
        </p:nvSpPr>
        <p:spPr>
          <a:xfrm>
            <a:off x="5634073" y="3606170"/>
            <a:ext cx="1689902" cy="622224"/>
          </a:xfrm>
          <a:prstGeom prst="roundRect">
            <a:avLst/>
          </a:prstGeom>
          <a:solidFill>
            <a:srgbClr val="0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Tourism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+ Management</a:t>
            </a:r>
          </a:p>
        </p:txBody>
      </p:sp>
      <p:sp>
        <p:nvSpPr>
          <p:cNvPr id="54" name="Abgerundetes Rechteck 53"/>
          <p:cNvSpPr/>
          <p:nvPr/>
        </p:nvSpPr>
        <p:spPr>
          <a:xfrm>
            <a:off x="5903416" y="4935019"/>
            <a:ext cx="1534047" cy="5566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Final </a:t>
            </a:r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award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 TDS  (M.A.)</a:t>
            </a:r>
          </a:p>
        </p:txBody>
      </p:sp>
      <p:sp>
        <p:nvSpPr>
          <p:cNvPr id="55" name="Abgerundetes Rechteck 54"/>
          <p:cNvSpPr/>
          <p:nvPr/>
        </p:nvSpPr>
        <p:spPr>
          <a:xfrm>
            <a:off x="7845849" y="4243070"/>
            <a:ext cx="1534047" cy="5566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Final </a:t>
            </a:r>
            <a:r>
              <a:rPr lang="de-DE" sz="1500" dirty="0" err="1">
                <a:solidFill>
                  <a:schemeClr val="bg1"/>
                </a:solidFill>
                <a:latin typeface="Helvetica"/>
                <a:cs typeface="Helvetica"/>
              </a:rPr>
              <a:t>award</a:t>
            </a:r>
            <a:r>
              <a:rPr lang="de-DE" sz="1500" dirty="0">
                <a:solidFill>
                  <a:schemeClr val="bg1"/>
                </a:solidFill>
                <a:latin typeface="Helvetica"/>
                <a:cs typeface="Helvetica"/>
              </a:rPr>
              <a:t>  TDS  (M.A.)</a:t>
            </a:r>
          </a:p>
        </p:txBody>
      </p:sp>
      <p:sp>
        <p:nvSpPr>
          <p:cNvPr id="56" name="Pfeil nach rechts 55"/>
          <p:cNvSpPr/>
          <p:nvPr/>
        </p:nvSpPr>
        <p:spPr>
          <a:xfrm>
            <a:off x="5541269" y="5109827"/>
            <a:ext cx="493700" cy="168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Pfeil nach rechts 56"/>
          <p:cNvSpPr/>
          <p:nvPr/>
        </p:nvSpPr>
        <p:spPr>
          <a:xfrm>
            <a:off x="7456169" y="4396757"/>
            <a:ext cx="493700" cy="168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3" name="Grafik 62" descr="Rakete">
            <a:extLst>
              <a:ext uri="{FF2B5EF4-FFF2-40B4-BE49-F238E27FC236}">
                <a16:creationId xmlns:a16="http://schemas.microsoft.com/office/drawing/2014/main" id="{5B356A3A-3182-4FC5-9B23-39433C019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64" name="Grafik 63" descr="Puzzle">
            <a:extLst>
              <a:ext uri="{FF2B5EF4-FFF2-40B4-BE49-F238E27FC236}">
                <a16:creationId xmlns:a16="http://schemas.microsoft.com/office/drawing/2014/main" id="{D9ACA092-32C3-46B9-B5CF-25A933A6A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0241" y="1823142"/>
            <a:ext cx="549167" cy="549167"/>
          </a:xfrm>
          <a:prstGeom prst="rect">
            <a:avLst/>
          </a:prstGeom>
        </p:spPr>
      </p:pic>
      <p:pic>
        <p:nvPicPr>
          <p:cNvPr id="65" name="Grafik 64" descr="Aktenkoffer">
            <a:extLst>
              <a:ext uri="{FF2B5EF4-FFF2-40B4-BE49-F238E27FC236}">
                <a16:creationId xmlns:a16="http://schemas.microsoft.com/office/drawing/2014/main" id="{66F26A0A-7444-4C6E-8DC4-6DF3EAA7D1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66" name="Grafik 65" descr="Benutzer">
            <a:extLst>
              <a:ext uri="{FF2B5EF4-FFF2-40B4-BE49-F238E27FC236}">
                <a16:creationId xmlns:a16="http://schemas.microsoft.com/office/drawing/2014/main" id="{9331F850-4C45-4A1D-90AA-7AB8078DC6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99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2406D1D-09B8-4D02-9C25-1FD3920960BA}"/>
              </a:ext>
            </a:extLst>
          </p:cNvPr>
          <p:cNvGrpSpPr/>
          <p:nvPr/>
        </p:nvGrpSpPr>
        <p:grpSpPr>
          <a:xfrm>
            <a:off x="1224502" y="731522"/>
            <a:ext cx="9263268" cy="5772647"/>
            <a:chOff x="2161008" y="1175163"/>
            <a:chExt cx="7027543" cy="4708802"/>
          </a:xfrm>
        </p:grpSpPr>
        <p:sp>
          <p:nvSpPr>
            <p:cNvPr id="4" name="Flussdiagramm: Prozess 3">
              <a:extLst>
                <a:ext uri="{FF2B5EF4-FFF2-40B4-BE49-F238E27FC236}">
                  <a16:creationId xmlns:a16="http://schemas.microsoft.com/office/drawing/2014/main" id="{D2E0292B-DC6C-4763-99B7-1EF2301EA1A1}"/>
                </a:ext>
              </a:extLst>
            </p:cNvPr>
            <p:cNvSpPr/>
            <p:nvPr/>
          </p:nvSpPr>
          <p:spPr>
            <a:xfrm>
              <a:off x="2170339" y="2079987"/>
              <a:ext cx="7018212" cy="3803978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Source Sans Pro" panose="020B0503030403020204"/>
                <a:ea typeface="Source Sans Pro" panose="020B0503030403020204" pitchFamily="34" charset="0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1B3D167-1A85-4F7A-8CD6-9F2E94A61384}"/>
                </a:ext>
              </a:extLst>
            </p:cNvPr>
            <p:cNvSpPr/>
            <p:nvPr/>
          </p:nvSpPr>
          <p:spPr>
            <a:xfrm>
              <a:off x="2432458" y="2079986"/>
              <a:ext cx="6593223" cy="378827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de-DE" dirty="0">
                <a:latin typeface="Source Sans Pro" panose="020B0503030403020204"/>
                <a:ea typeface="Source Sans Pro" panose="020B0503030403020204" pitchFamily="34" charset="0"/>
              </a:endParaRPr>
            </a:p>
          </p:txBody>
        </p:sp>
        <p:sp>
          <p:nvSpPr>
            <p:cNvPr id="6" name="Textfeld 40">
              <a:extLst>
                <a:ext uri="{FF2B5EF4-FFF2-40B4-BE49-F238E27FC236}">
                  <a16:creationId xmlns:a16="http://schemas.microsoft.com/office/drawing/2014/main" id="{EB434313-8D96-408F-AEF1-BAD50E059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6909" y="3910235"/>
              <a:ext cx="3121239" cy="1874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eaLnBrk="0" fontAlgn="base" hangingPunct="0">
                <a:spcAft>
                  <a:spcPts val="0"/>
                </a:spcAft>
              </a:pPr>
              <a:r>
                <a:rPr lang="de-DE" sz="2300" b="1" dirty="0" err="1">
                  <a:latin typeface="Source Sans Pro" panose="020B0503030403020204"/>
                  <a:cs typeface="Arial" panose="020B0604020202020204" pitchFamily="34" charset="0"/>
                </a:rPr>
                <a:t>Methodological</a:t>
              </a:r>
              <a:r>
                <a:rPr lang="de-DE" sz="2300" b="1" kern="1200" dirty="0">
                  <a:effectLst/>
                  <a:latin typeface="Source Sans Pro" panose="020B0503030403020204"/>
                  <a:ea typeface="Source Sans Pro" panose="020B0503030403020204" pitchFamily="34" charset="0"/>
                  <a:cs typeface="Arial" panose="020B0604020202020204" pitchFamily="34" charset="0"/>
                </a:rPr>
                <a:t> </a:t>
              </a:r>
              <a:r>
                <a:rPr lang="de-DE" sz="2300" b="1" kern="1200" dirty="0" err="1">
                  <a:effectLst/>
                  <a:latin typeface="Source Sans Pro" panose="020B0503030403020204"/>
                  <a:ea typeface="Source Sans Pro" panose="020B0503030403020204" pitchFamily="34" charset="0"/>
                  <a:cs typeface="Arial" panose="020B0604020202020204" pitchFamily="34" charset="0"/>
                </a:rPr>
                <a:t>competence</a:t>
              </a:r>
              <a:endParaRPr lang="de-DE" sz="2300" b="1" kern="1200" dirty="0">
                <a:effectLst/>
                <a:latin typeface="Source Sans Pro" panose="020B0503030403020204"/>
                <a:ea typeface="Source Sans Pro" panose="020B0503030403020204" pitchFamily="34" charset="0"/>
                <a:cs typeface="Arial" panose="020B0604020202020204" pitchFamily="34" charset="0"/>
              </a:endParaRPr>
            </a:p>
            <a:p>
              <a:pPr eaLnBrk="0" fontAlgn="base" hangingPunct="0">
                <a:spcAft>
                  <a:spcPts val="0"/>
                </a:spcAft>
              </a:pPr>
              <a:br>
                <a:rPr lang="de-DE" sz="1700" b="1" kern="1200" dirty="0">
                  <a:effectLst/>
                  <a:latin typeface="Source Sans Pro" panose="020B0503030403020204"/>
                  <a:ea typeface="Source Sans Pro" panose="020B0503030403020204" pitchFamily="34" charset="0"/>
                  <a:cs typeface="Arial" panose="020B0604020202020204" pitchFamily="34" charset="0"/>
                </a:rPr>
              </a:br>
              <a:endParaRPr lang="de-DE" sz="1700" b="1" kern="1200" dirty="0">
                <a:effectLst/>
                <a:latin typeface="Source Sans Pro" panose="020B0503030403020204"/>
                <a:ea typeface="Source Sans Pro" panose="020B0503030403020204" pitchFamily="34" charset="0"/>
                <a:cs typeface="Arial" panose="020B0604020202020204" pitchFamily="34" charset="0"/>
              </a:endParaRPr>
            </a:p>
            <a:p>
              <a:pPr marL="342900" indent="-342900" eaLnBrk="0" fontAlgn="base" hangingPunct="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Source Sans Pro" panose="020B0503030403020204"/>
                </a:rPr>
                <a:t>Ability to think &amp; act strategically</a:t>
              </a:r>
            </a:p>
            <a:p>
              <a:pPr marL="342900" indent="-342900" eaLnBrk="0" fontAlgn="base" hangingPunct="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Source Sans Pro" panose="020B0503030403020204"/>
                </a:rPr>
                <a:t>Self organization</a:t>
              </a:r>
            </a:p>
            <a:p>
              <a:pPr marL="342900" indent="-342900" eaLnBrk="0" fontAlgn="base" hangingPunct="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Source Sans Pro" panose="020B0503030403020204"/>
                </a:rPr>
                <a:t>Variety of teaching &amp; exams</a:t>
              </a:r>
            </a:p>
            <a:p>
              <a:pPr eaLnBrk="0" fontAlgn="base" hangingPunct="0">
                <a:spcAft>
                  <a:spcPts val="0"/>
                </a:spcAft>
              </a:pPr>
              <a:r>
                <a:rPr lang="de-DE" sz="2000" dirty="0">
                  <a:latin typeface="Source Sans Pro" panose="020B0503030403020204"/>
                </a:rPr>
                <a:t>  </a:t>
              </a:r>
            </a:p>
            <a:p>
              <a:pPr eaLnBrk="0" fontAlgn="base" hangingPunct="0">
                <a:spcAft>
                  <a:spcPts val="0"/>
                </a:spcAft>
              </a:pPr>
              <a:endParaRPr lang="de-DE" dirty="0">
                <a:effectLst/>
                <a:latin typeface="Source Sans Pro" panose="020B0503030403020204"/>
                <a:ea typeface="Source Sans Pro" panose="020B0503030403020204" pitchFamily="34" charset="0"/>
                <a:cs typeface="Arial" panose="020B0604020202020204" pitchFamily="34" charset="0"/>
              </a:endParaRPr>
            </a:p>
            <a:p>
              <a:pPr eaLnBrk="0" fontAlgn="base" hangingPunct="0">
                <a:spcAft>
                  <a:spcPts val="0"/>
                </a:spcAft>
              </a:pPr>
              <a:endParaRPr lang="en-US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/>
                <a:ea typeface="Source Sans Pro" panose="020B0503030403020204" pitchFamily="34" charset="0"/>
                <a:cs typeface="Arial" panose="020B0604020202020204" pitchFamily="34" charset="0"/>
              </a:endParaRPr>
            </a:p>
            <a:p>
              <a:pPr lvl="0" eaLnBrk="0" fontAlgn="base" hangingPunct="0"/>
              <a:endParaRPr lang="de-DE" b="1" dirty="0">
                <a:solidFill>
                  <a:prstClr val="black"/>
                </a:solidFill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lvl="0" eaLnBrk="0" fontAlgn="base" hangingPunct="0"/>
              <a:endParaRPr lang="de-DE" b="1" dirty="0">
                <a:solidFill>
                  <a:prstClr val="black"/>
                </a:solidFill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lvl="0" eaLnBrk="0" fontAlgn="base" hangingPunct="0"/>
              <a:endParaRPr lang="de-DE" b="1" dirty="0">
                <a:solidFill>
                  <a:prstClr val="black"/>
                </a:solidFill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feld 8">
              <a:extLst>
                <a:ext uri="{FF2B5EF4-FFF2-40B4-BE49-F238E27FC236}">
                  <a16:creationId xmlns:a16="http://schemas.microsoft.com/office/drawing/2014/main" id="{7CD41F4B-CC1D-45B6-83A6-4CE0D8DA64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9463" y="2099343"/>
              <a:ext cx="3182876" cy="1682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fontAlgn="base" hangingPunct="0">
                <a:spcAft>
                  <a:spcPts val="0"/>
                </a:spcAft>
              </a:pPr>
              <a:r>
                <a:rPr lang="de-DE" sz="2300" b="1" kern="1200" dirty="0">
                  <a:effectLst/>
                  <a:latin typeface="Source Sans Pro" panose="020B0503030403020204"/>
                  <a:ea typeface="Source Sans Pro" panose="020B0503030403020204" pitchFamily="34" charset="0"/>
                  <a:cs typeface="Times New Roman" panose="02020603050405020304" pitchFamily="18" charset="0"/>
                </a:rPr>
                <a:t>Professional Expertise</a:t>
              </a:r>
            </a:p>
            <a:p>
              <a:pPr eaLnBrk="0" fontAlgn="base" hangingPunct="0">
                <a:spcAft>
                  <a:spcPts val="0"/>
                </a:spcAft>
              </a:pPr>
              <a:br>
                <a:rPr lang="de-DE" sz="1050" b="1" kern="1200" dirty="0">
                  <a:effectLst/>
                  <a:latin typeface="Source Sans Pro" panose="020B0503030403020204"/>
                  <a:ea typeface="Source Sans Pro" panose="020B0503030403020204" pitchFamily="34" charset="0"/>
                  <a:cs typeface="Times New Roman" panose="02020603050405020304" pitchFamily="18" charset="0"/>
                </a:rPr>
              </a:br>
              <a:endParaRPr lang="de-DE" sz="1050" b="1" kern="1200" dirty="0">
                <a:effectLst/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marL="342900" indent="-342900" eaLnBrk="0" fontAlgn="base" hangingPunct="0">
                <a:buFont typeface="Arial" panose="020B0604020202020204" pitchFamily="34" charset="0"/>
                <a:buChar char="•"/>
              </a:pPr>
              <a:r>
                <a:rPr lang="de-DE" sz="2200" dirty="0" err="1">
                  <a:latin typeface="Source Sans Pro" panose="020B0503030403020204"/>
                  <a:ea typeface="Times New Roman" panose="02020603050405020304" pitchFamily="18" charset="0"/>
                  <a:cs typeface="Times New Roman" panose="02020603050405020304" pitchFamily="18" charset="0"/>
                </a:rPr>
                <a:t>Tourism</a:t>
              </a:r>
              <a:endParaRPr lang="de-DE" sz="2200" dirty="0">
                <a:latin typeface="Source Sans Pro" panose="020B0503030403020204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eaLnBrk="0" fontAlgn="base" hangingPunct="0">
                <a:buFont typeface="Arial" panose="020B0604020202020204" pitchFamily="34" charset="0"/>
                <a:buChar char="•"/>
              </a:pPr>
              <a:r>
                <a:rPr lang="de-DE" sz="2200" dirty="0">
                  <a:latin typeface="Source Sans Pro" panose="020B0503030403020204"/>
                  <a:ea typeface="Times New Roman" panose="02020603050405020304" pitchFamily="18" charset="0"/>
                  <a:cs typeface="Times New Roman" panose="02020603050405020304" pitchFamily="18" charset="0"/>
                </a:rPr>
                <a:t>Business Administration</a:t>
              </a:r>
            </a:p>
            <a:p>
              <a:pPr marL="342900" indent="-342900" eaLnBrk="0" fontAlgn="base" hangingPunct="0">
                <a:buFont typeface="Arial" panose="020B0604020202020204" pitchFamily="34" charset="0"/>
                <a:buChar char="•"/>
              </a:pPr>
              <a:r>
                <a:rPr lang="de-DE" sz="2200" dirty="0">
                  <a:latin typeface="Source Sans Pro" panose="020B0503030403020204"/>
                  <a:ea typeface="Times New Roman" panose="02020603050405020304" pitchFamily="18" charset="0"/>
                  <a:cs typeface="Times New Roman" panose="02020603050405020304" pitchFamily="18" charset="0"/>
                </a:rPr>
                <a:t>Management</a:t>
              </a:r>
              <a:endParaRPr lang="de-DE" sz="2200" dirty="0">
                <a:latin typeface="Source Sans Pro" panose="020B0503030403020204"/>
                <a:ea typeface="Times New Roman" panose="02020603050405020304" pitchFamily="18" charset="0"/>
              </a:endParaRPr>
            </a:p>
            <a:p>
              <a:pPr marL="342900" indent="-342900" eaLnBrk="0" fontAlgn="base" hangingPunct="0">
                <a:buFont typeface="Arial" panose="020B0604020202020204" pitchFamily="34" charset="0"/>
                <a:buChar char="•"/>
              </a:pPr>
              <a:endParaRPr lang="de-DE" kern="1200" dirty="0">
                <a:effectLst/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leichschenkliges Dreieck 9">
              <a:extLst>
                <a:ext uri="{FF2B5EF4-FFF2-40B4-BE49-F238E27FC236}">
                  <a16:creationId xmlns:a16="http://schemas.microsoft.com/office/drawing/2014/main" id="{AD33AA45-B3F2-4A8E-A3D1-1374341C5CE8}"/>
                </a:ext>
              </a:extLst>
            </p:cNvPr>
            <p:cNvSpPr/>
            <p:nvPr/>
          </p:nvSpPr>
          <p:spPr>
            <a:xfrm>
              <a:off x="2161008" y="1175163"/>
              <a:ext cx="7018212" cy="906781"/>
            </a:xfrm>
            <a:prstGeom prst="triangle">
              <a:avLst>
                <a:gd name="adj" fmla="val 48818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Source Sans Pro" panose="020B0503030403020204"/>
                <a:ea typeface="Source Sans Pro" panose="020B0503030403020204" pitchFamily="34" charset="0"/>
              </a:endParaRPr>
            </a:p>
          </p:txBody>
        </p:sp>
        <p:sp>
          <p:nvSpPr>
            <p:cNvPr id="11" name="Textfeld 39">
              <a:extLst>
                <a:ext uri="{FF2B5EF4-FFF2-40B4-BE49-F238E27FC236}">
                  <a16:creationId xmlns:a16="http://schemas.microsoft.com/office/drawing/2014/main" id="{470A687E-A85B-438B-8026-1ACC02F115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3552" y="2103443"/>
              <a:ext cx="3327300" cy="1574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eaLnBrk="0" fontAlgn="base" hangingPunct="0">
                <a:spcAft>
                  <a:spcPts val="0"/>
                </a:spcAft>
              </a:pPr>
              <a:r>
                <a:rPr lang="de-DE" sz="2300" b="1" kern="1200" dirty="0" err="1">
                  <a:effectLst/>
                  <a:latin typeface="Source Sans Pro" panose="020B0503030403020204"/>
                  <a:ea typeface="Source Sans Pro" panose="020B0503030403020204" pitchFamily="34" charset="0"/>
                  <a:cs typeface="Times New Roman" panose="02020603050405020304" pitchFamily="18" charset="0"/>
                </a:rPr>
                <a:t>Self-learning</a:t>
              </a:r>
              <a:r>
                <a:rPr lang="de-DE" sz="2300" b="1" kern="1200" dirty="0">
                  <a:effectLst/>
                  <a:latin typeface="Source Sans Pro" panose="020B0503030403020204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2300" b="1" kern="1200" dirty="0" err="1">
                  <a:effectLst/>
                  <a:latin typeface="Source Sans Pro" panose="020B0503030403020204"/>
                  <a:ea typeface="Source Sans Pro" panose="020B0503030403020204" pitchFamily="34" charset="0"/>
                  <a:cs typeface="Times New Roman" panose="02020603050405020304" pitchFamily="18" charset="0"/>
                </a:rPr>
                <a:t>competence</a:t>
              </a:r>
              <a:r>
                <a:rPr lang="de-DE" sz="2300" b="1" kern="1200" dirty="0">
                  <a:effectLst/>
                  <a:latin typeface="Source Sans Pro" panose="020B0503030403020204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2300" b="1" kern="1200" dirty="0" err="1">
                  <a:effectLst/>
                  <a:latin typeface="Source Sans Pro" panose="020B0503030403020204"/>
                  <a:ea typeface="Source Sans Pro" panose="020B0503030403020204" pitchFamily="34" charset="0"/>
                  <a:cs typeface="Times New Roman" panose="02020603050405020304" pitchFamily="18" charset="0"/>
                </a:rPr>
                <a:t>and</a:t>
              </a:r>
              <a:r>
                <a:rPr lang="de-DE" sz="2300" b="1" kern="1200" dirty="0">
                  <a:effectLst/>
                  <a:latin typeface="Source Sans Pro" panose="020B0503030403020204"/>
                  <a:ea typeface="Source Sans Pro" panose="020B0503030403020204" pitchFamily="34" charset="0"/>
                  <a:cs typeface="Times New Roman" panose="02020603050405020304" pitchFamily="18" charset="0"/>
                </a:rPr>
                <a:t>  </a:t>
              </a:r>
              <a:r>
                <a:rPr lang="de-DE" sz="2300" b="1" kern="1200" dirty="0" err="1">
                  <a:effectLst/>
                  <a:latin typeface="Source Sans Pro" panose="020B0503030403020204"/>
                  <a:ea typeface="Source Sans Pro" panose="020B0503030403020204" pitchFamily="34" charset="0"/>
                  <a:cs typeface="Times New Roman" panose="02020603050405020304" pitchFamily="18" charset="0"/>
                </a:rPr>
                <a:t>personality</a:t>
              </a:r>
              <a:r>
                <a:rPr lang="de-DE" sz="2300" b="1" kern="1200" dirty="0">
                  <a:effectLst/>
                  <a:latin typeface="Source Sans Pro" panose="020B0503030403020204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br>
                <a:rPr lang="de-DE" sz="2200" b="1" kern="1200" dirty="0">
                  <a:effectLst/>
                  <a:latin typeface="Source Sans Pro" panose="020B0503030403020204"/>
                  <a:ea typeface="Source Sans Pro" panose="020B0503030403020204" pitchFamily="34" charset="0"/>
                  <a:cs typeface="Times New Roman" panose="02020603050405020304" pitchFamily="18" charset="0"/>
                </a:rPr>
              </a:br>
              <a:endParaRPr lang="de-DE" sz="1050" b="1" kern="1200" dirty="0">
                <a:effectLst/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Source Sans Pro" panose="020B0503030403020204"/>
                </a:rPr>
                <a:t>Development of an own value system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Source Sans Pro" panose="020B0503030403020204"/>
                </a:rPr>
                <a:t>Learning strategies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Source Sans Pro" panose="020B0503030403020204"/>
                </a:rPr>
                <a:t>Dealing with innovation &amp; </a:t>
              </a:r>
              <a:r>
                <a:rPr lang="en-US" sz="2200" dirty="0">
                  <a:latin typeface="Source Sans Pro" panose="020B0503030403020204"/>
                </a:rPr>
                <a:t>change</a:t>
              </a:r>
            </a:p>
            <a:p>
              <a:pPr algn="r" eaLnBrk="0" fontAlgn="base" hangingPunct="0">
                <a:spcAft>
                  <a:spcPts val="0"/>
                </a:spcAft>
              </a:pPr>
              <a:endParaRPr lang="de-DE" b="1" dirty="0">
                <a:solidFill>
                  <a:schemeClr val="bg1"/>
                </a:solidFill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algn="r" eaLnBrk="0" fontAlgn="base" hangingPunct="0">
                <a:spcAft>
                  <a:spcPts val="0"/>
                </a:spcAft>
              </a:pPr>
              <a:endParaRPr lang="de-DE" dirty="0">
                <a:solidFill>
                  <a:schemeClr val="bg1"/>
                </a:solidFill>
                <a:effectLst/>
                <a:latin typeface="Source Sans Pro" panose="020B0503030403020204"/>
                <a:ea typeface="Source Sans Pro" panose="020B0503030403020204" pitchFamily="34" charset="0"/>
              </a:endParaRPr>
            </a:p>
            <a:p>
              <a:pPr algn="r" eaLnBrk="0" fontAlgn="base" hangingPunct="0">
                <a:spcAft>
                  <a:spcPts val="0"/>
                </a:spcAft>
              </a:pPr>
              <a:r>
                <a:rPr lang="de-DE" b="1" kern="1200" dirty="0">
                  <a:solidFill>
                    <a:schemeClr val="accent1">
                      <a:lumMod val="75000"/>
                    </a:schemeClr>
                  </a:solidFill>
                  <a:effectLst/>
                  <a:latin typeface="Source Sans Pro" panose="020B0503030403020204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endParaRPr lang="de-DE" b="1" dirty="0">
                <a:solidFill>
                  <a:schemeClr val="accent1">
                    <a:lumMod val="75000"/>
                  </a:schemeClr>
                </a:solidFill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4433821C-E6A9-4DD3-8EAD-38DBD2A7F151}"/>
                </a:ext>
              </a:extLst>
            </p:cNvPr>
            <p:cNvCxnSpPr>
              <a:cxnSpLocks/>
            </p:cNvCxnSpPr>
            <p:nvPr/>
          </p:nvCxnSpPr>
          <p:spPr>
            <a:xfrm>
              <a:off x="2446593" y="3879801"/>
              <a:ext cx="6579088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DE6FDCB1-2C57-4432-BDCF-4D8F720D651F}"/>
                </a:ext>
              </a:extLst>
            </p:cNvPr>
            <p:cNvCxnSpPr>
              <a:cxnSpLocks/>
            </p:cNvCxnSpPr>
            <p:nvPr/>
          </p:nvCxnSpPr>
          <p:spPr>
            <a:xfrm>
              <a:off x="5496679" y="2081944"/>
              <a:ext cx="2580" cy="378632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itel 3">
            <a:extLst>
              <a:ext uri="{FF2B5EF4-FFF2-40B4-BE49-F238E27FC236}">
                <a16:creationId xmlns:a16="http://schemas.microsoft.com/office/drawing/2014/main" id="{DE507FA1-6A60-4EA2-816F-DD4747B38319}"/>
              </a:ext>
            </a:extLst>
          </p:cNvPr>
          <p:cNvSpPr txBox="1">
            <a:spLocks/>
          </p:cNvSpPr>
          <p:nvPr/>
        </p:nvSpPr>
        <p:spPr>
          <a:xfrm>
            <a:off x="833535" y="-2031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latin typeface="Source Sans Pro" panose="020B0503030403020204"/>
              </a:rPr>
              <a:t>Philosophy</a:t>
            </a:r>
            <a:endParaRPr lang="en-GB" b="1" dirty="0">
              <a:latin typeface="Source Sans Pro" panose="020B0503030403020204"/>
            </a:endParaRPr>
          </a:p>
        </p:txBody>
      </p:sp>
      <p:sp>
        <p:nvSpPr>
          <p:cNvPr id="7" name="Textfeld 41">
            <a:extLst>
              <a:ext uri="{FF2B5EF4-FFF2-40B4-BE49-F238E27FC236}">
                <a16:creationId xmlns:a16="http://schemas.microsoft.com/office/drawing/2014/main" id="{1DB1B83C-4B4F-41F8-82BB-F8237F831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6339" y="4091424"/>
            <a:ext cx="4222246" cy="231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de-DE" sz="2300" b="1" dirty="0" err="1"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rPr>
              <a:t>S</a:t>
            </a:r>
            <a:r>
              <a:rPr lang="de-DE" sz="2300" b="1" kern="1200" dirty="0" err="1">
                <a:effectLst/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rPr>
              <a:t>ocial</a:t>
            </a:r>
            <a:r>
              <a:rPr lang="de-DE" sz="2300" b="1" dirty="0"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de-DE" sz="2300" b="1" dirty="0" err="1"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rPr>
              <a:t>and</a:t>
            </a:r>
            <a:r>
              <a:rPr lang="de-DE" sz="2300" b="1" dirty="0"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de-DE" sz="2300" b="1" kern="1200" dirty="0" err="1">
                <a:effectLst/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rPr>
              <a:t>multicultural</a:t>
            </a:r>
            <a:r>
              <a:rPr lang="de-DE" sz="2300" b="1" kern="1200" dirty="0">
                <a:effectLst/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de-DE" sz="2300" b="1" kern="1200" dirty="0" err="1">
                <a:effectLst/>
                <a:latin typeface="Source Sans Pro" panose="020B0503030403020204"/>
                <a:ea typeface="Source Sans Pro" panose="020B0503030403020204" pitchFamily="34" charset="0"/>
                <a:cs typeface="Times New Roman" panose="02020603050405020304" pitchFamily="18" charset="0"/>
              </a:rPr>
              <a:t>competence</a:t>
            </a:r>
            <a:endParaRPr lang="de-DE" sz="2300" b="1" kern="1200" dirty="0">
              <a:effectLst/>
              <a:latin typeface="Source Sans Pro" panose="020B0503030403020204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Aft>
                <a:spcPts val="0"/>
              </a:spcAft>
            </a:pPr>
            <a:endParaRPr lang="de-DE" sz="1050" b="1" kern="1200" dirty="0">
              <a:effectLst/>
              <a:latin typeface="Source Sans Pro" panose="020B0503030403020204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sz="2200" dirty="0">
                <a:latin typeface="Source Sans Pro" panose="020B0503030403020204"/>
              </a:rPr>
              <a:t>Appreciation of cultural diversity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Source Sans Pro" panose="020B0503030403020204"/>
                <a:ea typeface="Source Sans Pro" panose="020B0503030403020204" pitchFamily="34" charset="0"/>
              </a:rPr>
              <a:t>Values based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Source Sans Pro" panose="020B0503030403020204"/>
                <a:ea typeface="Source Sans Pro" panose="020B0503030403020204" pitchFamily="34" charset="0"/>
              </a:rPr>
              <a:t>English classes</a:t>
            </a:r>
            <a:endParaRPr lang="de-DE" sz="2200" dirty="0">
              <a:effectLst/>
              <a:latin typeface="Source Sans Pro" panose="020B0503030403020204"/>
              <a:ea typeface="Source Sans Pro" panose="020B0503030403020204" pitchFamily="34" charset="0"/>
            </a:endParaRPr>
          </a:p>
        </p:txBody>
      </p:sp>
      <p:sp>
        <p:nvSpPr>
          <p:cNvPr id="27" name="Foliennummernplatzhalter 2">
            <a:extLst>
              <a:ext uri="{FF2B5EF4-FFF2-40B4-BE49-F238E27FC236}">
                <a16:creationId xmlns:a16="http://schemas.microsoft.com/office/drawing/2014/main" id="{131CE61D-37F9-4EE5-AACD-9700574AB28D}"/>
              </a:ext>
            </a:extLst>
          </p:cNvPr>
          <p:cNvSpPr txBox="1">
            <a:spLocks/>
          </p:cNvSpPr>
          <p:nvPr/>
        </p:nvSpPr>
        <p:spPr>
          <a:xfrm>
            <a:off x="931398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pPr/>
              <a:t>7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118776" y="1114128"/>
            <a:ext cx="3570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TDS Graduate </a:t>
            </a:r>
            <a:r>
              <a:rPr lang="de-DE" sz="22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Employability</a:t>
            </a:r>
            <a:r>
              <a:rPr lang="de-DE" sz="2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pic>
        <p:nvPicPr>
          <p:cNvPr id="22" name="Grafik 21" descr="Rakete">
            <a:extLst>
              <a:ext uri="{FF2B5EF4-FFF2-40B4-BE49-F238E27FC236}">
                <a16:creationId xmlns:a16="http://schemas.microsoft.com/office/drawing/2014/main" id="{13AB3B58-6975-497C-A1E3-DE0D0C6D7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23" name="Grafik 22" descr="Puzzle">
            <a:extLst>
              <a:ext uri="{FF2B5EF4-FFF2-40B4-BE49-F238E27FC236}">
                <a16:creationId xmlns:a16="http://schemas.microsoft.com/office/drawing/2014/main" id="{8E0D8E47-1C81-45F4-BA11-C1FD2CAB3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0241" y="1823142"/>
            <a:ext cx="549167" cy="549167"/>
          </a:xfrm>
          <a:prstGeom prst="rect">
            <a:avLst/>
          </a:prstGeom>
        </p:spPr>
      </p:pic>
      <p:pic>
        <p:nvPicPr>
          <p:cNvPr id="24" name="Grafik 23" descr="Aktenkoffer">
            <a:extLst>
              <a:ext uri="{FF2B5EF4-FFF2-40B4-BE49-F238E27FC236}">
                <a16:creationId xmlns:a16="http://schemas.microsoft.com/office/drawing/2014/main" id="{FC2A31BA-2E32-4E59-8F50-06908070E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25" name="Grafik 24" descr="Benutzer">
            <a:extLst>
              <a:ext uri="{FF2B5EF4-FFF2-40B4-BE49-F238E27FC236}">
                <a16:creationId xmlns:a16="http://schemas.microsoft.com/office/drawing/2014/main" id="{CCD01EF0-EDE9-41AD-AF96-CFD8E7A938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87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3A3B2147-E071-44CE-9D5B-BFECFA84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82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Source Sans Pro" panose="020B0503030403020204"/>
              </a:rPr>
              <a:t>Theory and Practice</a:t>
            </a:r>
            <a:br>
              <a:rPr lang="en-GB" sz="3200" b="1" dirty="0">
                <a:latin typeface="Source Sans Pro" panose="020B0503030403020204"/>
              </a:rPr>
            </a:br>
            <a:r>
              <a:rPr lang="en-GB" sz="3200" b="1" dirty="0">
                <a:latin typeface="Source Sans Pro" panose="020B0503030403020204"/>
              </a:rPr>
              <a:t>Community, Conferences &amp; Companies</a:t>
            </a:r>
          </a:p>
        </p:txBody>
      </p:sp>
      <p:sp>
        <p:nvSpPr>
          <p:cNvPr id="24" name="Foliennummernplatzhalter 2">
            <a:extLst>
              <a:ext uri="{FF2B5EF4-FFF2-40B4-BE49-F238E27FC236}">
                <a16:creationId xmlns:a16="http://schemas.microsoft.com/office/drawing/2014/main" id="{4F3A21D5-D472-4DB0-AD52-C10D0F9DE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Kleidung, Person, Schuhwerk, Lächeln enthält.&#10;&#10;Automatisch generierte Beschreibung">
            <a:extLst>
              <a:ext uri="{FF2B5EF4-FFF2-40B4-BE49-F238E27FC236}">
                <a16:creationId xmlns:a16="http://schemas.microsoft.com/office/drawing/2014/main" id="{893BEFB8-E7B6-32F7-E4B7-DB95084C3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"/>
          <a:stretch/>
        </p:blipFill>
        <p:spPr>
          <a:xfrm>
            <a:off x="7699105" y="1362922"/>
            <a:ext cx="3317511" cy="493011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7304A78-6004-DDE6-F833-2EFEE2F84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86"/>
          <a:stretch/>
        </p:blipFill>
        <p:spPr>
          <a:xfrm>
            <a:off x="5523438" y="1362922"/>
            <a:ext cx="2025607" cy="2323062"/>
          </a:xfrm>
          <a:prstGeom prst="rect">
            <a:avLst/>
          </a:prstGeom>
        </p:spPr>
      </p:pic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DB804BB5-5208-2E7A-3DB8-099B32AB71C1}"/>
              </a:ext>
            </a:extLst>
          </p:cNvPr>
          <p:cNvGrpSpPr/>
          <p:nvPr/>
        </p:nvGrpSpPr>
        <p:grpSpPr>
          <a:xfrm>
            <a:off x="112138" y="4160198"/>
            <a:ext cx="2202100" cy="2286634"/>
            <a:chOff x="4068686" y="2376880"/>
            <a:chExt cx="3017520" cy="3017520"/>
          </a:xfrm>
        </p:grpSpPr>
        <p:sp>
          <p:nvSpPr>
            <p:cNvPr id="58" name="Form 57">
              <a:extLst>
                <a:ext uri="{FF2B5EF4-FFF2-40B4-BE49-F238E27FC236}">
                  <a16:creationId xmlns:a16="http://schemas.microsoft.com/office/drawing/2014/main" id="{DEBCE47F-F6C6-266E-A5F0-1498CC2C6B7A}"/>
                </a:ext>
              </a:extLst>
            </p:cNvPr>
            <p:cNvSpPr/>
            <p:nvPr/>
          </p:nvSpPr>
          <p:spPr>
            <a:xfrm>
              <a:off x="4068686" y="2376880"/>
              <a:ext cx="3017520" cy="3017520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 dirty="0"/>
            </a:p>
          </p:txBody>
        </p:sp>
        <p:sp>
          <p:nvSpPr>
            <p:cNvPr id="59" name="Form 4">
              <a:extLst>
                <a:ext uri="{FF2B5EF4-FFF2-40B4-BE49-F238E27FC236}">
                  <a16:creationId xmlns:a16="http://schemas.microsoft.com/office/drawing/2014/main" id="{2C863166-D078-E1ED-4C4A-E9E52CDA0407}"/>
                </a:ext>
              </a:extLst>
            </p:cNvPr>
            <p:cNvSpPr txBox="1"/>
            <p:nvPr/>
          </p:nvSpPr>
          <p:spPr>
            <a:xfrm>
              <a:off x="4723623" y="3012806"/>
              <a:ext cx="1804209" cy="15510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b="1" kern="1200" dirty="0">
                  <a:latin typeface="Source Sans Pro" panose="020B0503030403020204"/>
                </a:rPr>
                <a:t>Master Thesis  with a company</a:t>
              </a:r>
            </a:p>
          </p:txBody>
        </p:sp>
      </p:grpSp>
      <p:sp>
        <p:nvSpPr>
          <p:cNvPr id="55" name="Form 8">
            <a:extLst>
              <a:ext uri="{FF2B5EF4-FFF2-40B4-BE49-F238E27FC236}">
                <a16:creationId xmlns:a16="http://schemas.microsoft.com/office/drawing/2014/main" id="{C9A72E52-230A-E8A6-22AD-68D80B212A5E}"/>
              </a:ext>
            </a:extLst>
          </p:cNvPr>
          <p:cNvSpPr txBox="1"/>
          <p:nvPr/>
        </p:nvSpPr>
        <p:spPr>
          <a:xfrm>
            <a:off x="3671727" y="2766416"/>
            <a:ext cx="910971" cy="9987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1" kern="1200" dirty="0">
                <a:solidFill>
                  <a:prstClr val="white"/>
                </a:solidFill>
                <a:latin typeface="Source Sans Pro" panose="020B0503030403020204"/>
                <a:ea typeface="+mn-ea"/>
                <a:cs typeface="+mn-cs"/>
              </a:rPr>
              <a:t>Real-life case projects &amp; internship</a:t>
            </a:r>
          </a:p>
        </p:txBody>
      </p:sp>
      <p:sp>
        <p:nvSpPr>
          <p:cNvPr id="51" name="Pfeil: gebogen 50">
            <a:extLst>
              <a:ext uri="{FF2B5EF4-FFF2-40B4-BE49-F238E27FC236}">
                <a16:creationId xmlns:a16="http://schemas.microsoft.com/office/drawing/2014/main" id="{082C5151-1A07-0AF4-F6FD-DD291A96DEFE}"/>
              </a:ext>
            </a:extLst>
          </p:cNvPr>
          <p:cNvSpPr/>
          <p:nvPr/>
        </p:nvSpPr>
        <p:spPr>
          <a:xfrm>
            <a:off x="91482" y="3597427"/>
            <a:ext cx="2947382" cy="3425898"/>
          </a:xfrm>
          <a:prstGeom prst="circularArrow">
            <a:avLst>
              <a:gd name="adj1" fmla="val 4687"/>
              <a:gd name="adj2" fmla="val 499058"/>
              <a:gd name="adj3" fmla="val 2540301"/>
              <a:gd name="adj4" fmla="val 18793029"/>
              <a:gd name="adj5" fmla="val 9314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NZ"/>
          </a:p>
        </p:txBody>
      </p:sp>
      <p:pic>
        <p:nvPicPr>
          <p:cNvPr id="9" name="Grafik 8" descr="Rakete">
            <a:extLst>
              <a:ext uri="{FF2B5EF4-FFF2-40B4-BE49-F238E27FC236}">
                <a16:creationId xmlns:a16="http://schemas.microsoft.com/office/drawing/2014/main" id="{F26A91CB-8095-85A9-F3CD-64BB69297A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0241" y="5295514"/>
            <a:ext cx="549168" cy="549168"/>
          </a:xfrm>
          <a:prstGeom prst="rect">
            <a:avLst/>
          </a:prstGeom>
        </p:spPr>
      </p:pic>
      <p:pic>
        <p:nvPicPr>
          <p:cNvPr id="10" name="Grafik 9" descr="Puzzle">
            <a:extLst>
              <a:ext uri="{FF2B5EF4-FFF2-40B4-BE49-F238E27FC236}">
                <a16:creationId xmlns:a16="http://schemas.microsoft.com/office/drawing/2014/main" id="{24A0A710-2B71-1D97-47FA-0B59226E10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10241" y="1797029"/>
            <a:ext cx="549168" cy="549168"/>
          </a:xfrm>
          <a:prstGeom prst="rect">
            <a:avLst/>
          </a:prstGeom>
        </p:spPr>
      </p:pic>
      <p:pic>
        <p:nvPicPr>
          <p:cNvPr id="11" name="Grafik 10" descr="Aktenkoffer">
            <a:extLst>
              <a:ext uri="{FF2B5EF4-FFF2-40B4-BE49-F238E27FC236}">
                <a16:creationId xmlns:a16="http://schemas.microsoft.com/office/drawing/2014/main" id="{783E1F39-4639-1DDA-6F1F-E775B84CA0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10241" y="4098153"/>
            <a:ext cx="549168" cy="549168"/>
          </a:xfrm>
          <a:prstGeom prst="rect">
            <a:avLst/>
          </a:prstGeom>
        </p:spPr>
      </p:pic>
      <p:pic>
        <p:nvPicPr>
          <p:cNvPr id="12" name="Grafik 11" descr="Benutzer">
            <a:extLst>
              <a:ext uri="{FF2B5EF4-FFF2-40B4-BE49-F238E27FC236}">
                <a16:creationId xmlns:a16="http://schemas.microsoft.com/office/drawing/2014/main" id="{AB042476-4BBE-C292-349C-A136DE81C8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10241" y="2947591"/>
            <a:ext cx="549168" cy="549168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B08C202-FAAB-4B4C-B92D-31B14D5887D2}"/>
              </a:ext>
            </a:extLst>
          </p:cNvPr>
          <p:cNvGrpSpPr/>
          <p:nvPr/>
        </p:nvGrpSpPr>
        <p:grpSpPr>
          <a:xfrm>
            <a:off x="2619664" y="1206025"/>
            <a:ext cx="2255256" cy="2249052"/>
            <a:chOff x="4263786" y="2512427"/>
            <a:chExt cx="3017520" cy="3017520"/>
          </a:xfrm>
        </p:grpSpPr>
        <p:sp>
          <p:nvSpPr>
            <p:cNvPr id="25" name="Form 24">
              <a:extLst>
                <a:ext uri="{FF2B5EF4-FFF2-40B4-BE49-F238E27FC236}">
                  <a16:creationId xmlns:a16="http://schemas.microsoft.com/office/drawing/2014/main" id="{4BBB3846-6FE1-4F6E-8225-4572D107E2BF}"/>
                </a:ext>
              </a:extLst>
            </p:cNvPr>
            <p:cNvSpPr/>
            <p:nvPr/>
          </p:nvSpPr>
          <p:spPr>
            <a:xfrm>
              <a:off x="4263786" y="2512427"/>
              <a:ext cx="3017520" cy="3017520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26" name="Form 4">
              <a:extLst>
                <a:ext uri="{FF2B5EF4-FFF2-40B4-BE49-F238E27FC236}">
                  <a16:creationId xmlns:a16="http://schemas.microsoft.com/office/drawing/2014/main" id="{A0C2E831-A013-4EA3-A2AB-99A6A2D66EA2}"/>
                </a:ext>
              </a:extLst>
            </p:cNvPr>
            <p:cNvSpPr txBox="1"/>
            <p:nvPr/>
          </p:nvSpPr>
          <p:spPr>
            <a:xfrm>
              <a:off x="4949699" y="3142611"/>
              <a:ext cx="1804208" cy="15510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b="1" kern="1200" dirty="0">
                  <a:solidFill>
                    <a:prstClr val="white"/>
                  </a:solidFill>
                  <a:latin typeface="Source Sans Pro" panose="020B0503030403020204"/>
                  <a:ea typeface="+mn-ea"/>
                  <a:cs typeface="+mn-cs"/>
                </a:rPr>
                <a:t>Real-life case projects &amp; internship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A7168EC-FB97-4A48-AA58-5FE361588A01}"/>
              </a:ext>
            </a:extLst>
          </p:cNvPr>
          <p:cNvGrpSpPr/>
          <p:nvPr/>
        </p:nvGrpSpPr>
        <p:grpSpPr>
          <a:xfrm>
            <a:off x="800570" y="2238422"/>
            <a:ext cx="2255256" cy="2249052"/>
            <a:chOff x="4340743" y="2338276"/>
            <a:chExt cx="3017520" cy="3017520"/>
          </a:xfrm>
        </p:grpSpPr>
        <p:sp>
          <p:nvSpPr>
            <p:cNvPr id="28" name="Form 27">
              <a:extLst>
                <a:ext uri="{FF2B5EF4-FFF2-40B4-BE49-F238E27FC236}">
                  <a16:creationId xmlns:a16="http://schemas.microsoft.com/office/drawing/2014/main" id="{A59F86BF-22CF-4CAD-B9EE-65F4A5841592}"/>
                </a:ext>
              </a:extLst>
            </p:cNvPr>
            <p:cNvSpPr/>
            <p:nvPr/>
          </p:nvSpPr>
          <p:spPr>
            <a:xfrm>
              <a:off x="4340743" y="2338276"/>
              <a:ext cx="3017520" cy="3017520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 dirty="0"/>
            </a:p>
          </p:txBody>
        </p:sp>
        <p:sp>
          <p:nvSpPr>
            <p:cNvPr id="29" name="Form 4">
              <a:extLst>
                <a:ext uri="{FF2B5EF4-FFF2-40B4-BE49-F238E27FC236}">
                  <a16:creationId xmlns:a16="http://schemas.microsoft.com/office/drawing/2014/main" id="{B60B5F92-9848-45D3-AAE2-82757BB784C2}"/>
                </a:ext>
              </a:extLst>
            </p:cNvPr>
            <p:cNvSpPr txBox="1"/>
            <p:nvPr/>
          </p:nvSpPr>
          <p:spPr>
            <a:xfrm>
              <a:off x="4977845" y="3024158"/>
              <a:ext cx="1804208" cy="15510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b="1" kern="1200" dirty="0">
                  <a:solidFill>
                    <a:prstClr val="white"/>
                  </a:solidFill>
                  <a:latin typeface="Source Sans Pro" panose="020B0503030403020204"/>
                  <a:ea typeface="+mn-ea"/>
                  <a:cs typeface="+mn-cs"/>
                </a:rPr>
                <a:t>Meetings with companies &amp; conferences</a:t>
              </a:r>
            </a:p>
          </p:txBody>
        </p:sp>
      </p:grpSp>
      <p:sp>
        <p:nvSpPr>
          <p:cNvPr id="30" name="Pfeil: gebogen 29">
            <a:extLst>
              <a:ext uri="{FF2B5EF4-FFF2-40B4-BE49-F238E27FC236}">
                <a16:creationId xmlns:a16="http://schemas.microsoft.com/office/drawing/2014/main" id="{E3CA0B29-151B-45B2-B749-D136C1B6C831}"/>
              </a:ext>
            </a:extLst>
          </p:cNvPr>
          <p:cNvSpPr/>
          <p:nvPr/>
        </p:nvSpPr>
        <p:spPr>
          <a:xfrm rot="3676525">
            <a:off x="454705" y="1552549"/>
            <a:ext cx="2237171" cy="2966408"/>
          </a:xfrm>
          <a:prstGeom prst="circularArrow">
            <a:avLst>
              <a:gd name="adj1" fmla="val 5984"/>
              <a:gd name="adj2" fmla="val 692697"/>
              <a:gd name="adj3" fmla="val 13313824"/>
              <a:gd name="adj4" fmla="val 9335633"/>
              <a:gd name="adj5" fmla="val 7166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NZ" dirty="0"/>
              <a:t>v</a:t>
            </a:r>
          </a:p>
        </p:txBody>
      </p:sp>
      <p:sp>
        <p:nvSpPr>
          <p:cNvPr id="31" name="Pfeil: gebogen 30">
            <a:extLst>
              <a:ext uri="{FF2B5EF4-FFF2-40B4-BE49-F238E27FC236}">
                <a16:creationId xmlns:a16="http://schemas.microsoft.com/office/drawing/2014/main" id="{43027201-E11F-499A-AD1E-23F3F36D9C90}"/>
              </a:ext>
            </a:extLst>
          </p:cNvPr>
          <p:cNvSpPr/>
          <p:nvPr/>
        </p:nvSpPr>
        <p:spPr>
          <a:xfrm rot="3211267">
            <a:off x="2361645" y="618536"/>
            <a:ext cx="2237171" cy="2966408"/>
          </a:xfrm>
          <a:prstGeom prst="circularArrow">
            <a:avLst>
              <a:gd name="adj1" fmla="val 5984"/>
              <a:gd name="adj2" fmla="val 692697"/>
              <a:gd name="adj3" fmla="val 13313824"/>
              <a:gd name="adj4" fmla="val 9335633"/>
              <a:gd name="adj5" fmla="val 7166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NZ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D86B5F-E691-42B9-B329-590A4FF024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86" y="3735059"/>
            <a:ext cx="3410638" cy="255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8030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1BD9061D-5EBD-44B4-B97D-88913142C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985" y="6492875"/>
            <a:ext cx="2743200" cy="365125"/>
          </a:xfrm>
        </p:spPr>
        <p:txBody>
          <a:bodyPr/>
          <a:lstStyle/>
          <a:p>
            <a:fld id="{83909E51-E7ED-4983-98DF-E03BBBCBD3DB}" type="slidenum">
              <a:rPr lang="en-GB" smtClean="0">
                <a:solidFill>
                  <a:schemeClr val="bg1"/>
                </a:solidFill>
              </a:rPr>
              <a:t>9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167A2FD-AC85-4B54-B662-C08992F385F5}"/>
              </a:ext>
            </a:extLst>
          </p:cNvPr>
          <p:cNvSpPr txBox="1"/>
          <p:nvPr/>
        </p:nvSpPr>
        <p:spPr>
          <a:xfrm>
            <a:off x="482865" y="1696121"/>
            <a:ext cx="9524386" cy="2911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ea typeface="Source Sans Pro" panose="020B0503030403020204" pitchFamily="34" charset="0"/>
              </a:rPr>
              <a:t>Examples of practice projects accompanying the semester:</a:t>
            </a:r>
          </a:p>
          <a:p>
            <a:endParaRPr lang="en-GB" sz="100" b="1" dirty="0">
              <a:ea typeface="Source Sans Pro" panose="020B0503030403020204" pitchFamily="34" charset="0"/>
            </a:endParaRPr>
          </a:p>
          <a:p>
            <a:endParaRPr lang="en-GB" sz="1600" b="1" dirty="0">
              <a:ea typeface="Source Sans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GB" sz="2400" dirty="0">
                <a:ea typeface="Source Sans Pro" panose="020B0503030403020204" pitchFamily="34" charset="0"/>
              </a:rPr>
              <a:t>THE BIG MAMA CASE.</a:t>
            </a:r>
            <a:r>
              <a:rPr lang="de-DE" sz="2400" b="1" dirty="0">
                <a:ea typeface="Source Sans Pro" panose="020B0503030403020204" pitchFamily="34" charset="0"/>
              </a:rPr>
              <a:t> </a:t>
            </a:r>
            <a:r>
              <a:rPr lang="de-DE" sz="2400" dirty="0" err="1">
                <a:ea typeface="Source Sans Pro" panose="020B0503030403020204" pitchFamily="34" charset="0"/>
              </a:rPr>
              <a:t>Differentiating</a:t>
            </a:r>
            <a:r>
              <a:rPr lang="de-DE" sz="2400" dirty="0">
                <a:ea typeface="Source Sans Pro" panose="020B0503030403020204" pitchFamily="34" charset="0"/>
              </a:rPr>
              <a:t> </a:t>
            </a:r>
            <a:r>
              <a:rPr lang="de-DE" sz="2400" dirty="0" err="1">
                <a:ea typeface="Source Sans Pro" panose="020B0503030403020204" pitchFamily="34" charset="0"/>
              </a:rPr>
              <a:t>hospitality</a:t>
            </a:r>
            <a:r>
              <a:rPr lang="de-DE" sz="2400" dirty="0">
                <a:ea typeface="Source Sans Pro" panose="020B0503030403020204" pitchFamily="34" charset="0"/>
              </a:rPr>
              <a:t> via </a:t>
            </a:r>
            <a:r>
              <a:rPr lang="de-DE" sz="2400" dirty="0" err="1">
                <a:ea typeface="Source Sans Pro" panose="020B0503030403020204" pitchFamily="34" charset="0"/>
              </a:rPr>
              <a:t>experiences</a:t>
            </a:r>
            <a:endParaRPr lang="en-GB" sz="2400" dirty="0">
              <a:ea typeface="Source Sans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GB" sz="2400" dirty="0">
                <a:ea typeface="Source Sans Pro" panose="020B0503030403020204" pitchFamily="34" charset="0"/>
              </a:rPr>
              <a:t>Leisure Theming and Tourism: Heide-Park </a:t>
            </a:r>
            <a:r>
              <a:rPr lang="en-GB" sz="2400" dirty="0" err="1">
                <a:ea typeface="Source Sans Pro" panose="020B0503030403020204" pitchFamily="34" charset="0"/>
              </a:rPr>
              <a:t>Soltau</a:t>
            </a:r>
            <a:endParaRPr lang="en-GB" sz="2400" dirty="0">
              <a:ea typeface="Source Sans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GB" sz="2400" dirty="0">
                <a:ea typeface="Source Sans Pro" panose="020B0503030403020204" pitchFamily="34" charset="0"/>
              </a:rPr>
              <a:t>Shore Excursion Activities at AIDA Cruises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GB" sz="2400" dirty="0">
                <a:ea typeface="Source Sans Pro" panose="020B0503030403020204" pitchFamily="34" charset="0"/>
              </a:rPr>
              <a:t>Business Development Plan for STAGE Entertainment</a:t>
            </a:r>
          </a:p>
        </p:txBody>
      </p:sp>
      <p:pic>
        <p:nvPicPr>
          <p:cNvPr id="20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45" y="4915046"/>
            <a:ext cx="1067866" cy="75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EBA0D093-6276-48F8-9A9D-519AF61CEE66}"/>
              </a:ext>
            </a:extLst>
          </p:cNvPr>
          <p:cNvSpPr txBox="1">
            <a:spLocks/>
          </p:cNvSpPr>
          <p:nvPr/>
        </p:nvSpPr>
        <p:spPr>
          <a:xfrm>
            <a:off x="838200" y="-3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latin typeface="Source Sans Pro" panose="020B0503030403020204"/>
              </a:rPr>
              <a:t>Concept </a:t>
            </a:r>
          </a:p>
          <a:p>
            <a:pPr algn="ctr"/>
            <a:r>
              <a:rPr lang="en-GB" sz="3600" b="1" dirty="0">
                <a:latin typeface="Source Sans Pro" panose="020B0503030403020204"/>
              </a:rPr>
              <a:t>Integration of Theory and Practice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87" y="5007236"/>
            <a:ext cx="756645" cy="67009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5647BB3-1E75-4598-BD62-D8B02CF05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15" y="4978822"/>
            <a:ext cx="1153160" cy="76877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546228F-BE6C-4B4F-B7AF-354F18AC24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061" y="3039020"/>
            <a:ext cx="3137719" cy="313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75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932</Words>
  <Application>Microsoft Office PowerPoint</Application>
  <PresentationFormat>Breitbild</PresentationFormat>
  <Paragraphs>265</Paragraphs>
  <Slides>24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Helvetica</vt:lpstr>
      <vt:lpstr>Source Sans Pro</vt:lpstr>
      <vt:lpstr>Source Sans Pro Light</vt:lpstr>
      <vt:lpstr>Source Sans Pro Semibold</vt:lpstr>
      <vt:lpstr>Times New Roman</vt:lpstr>
      <vt:lpstr>Office</vt:lpstr>
      <vt:lpstr>International ■ Strategic ■ Individual</vt:lpstr>
      <vt:lpstr>Welcome to Stralsund</vt:lpstr>
      <vt:lpstr>Who we are…</vt:lpstr>
      <vt:lpstr>                                       Agenda</vt:lpstr>
      <vt:lpstr>PowerPoint-Präsentation</vt:lpstr>
      <vt:lpstr>Concept &amp; Curriculum TDS </vt:lpstr>
      <vt:lpstr>PowerPoint-Präsentation</vt:lpstr>
      <vt:lpstr>Theory and Practice Community, Conferences &amp; Companies</vt:lpstr>
      <vt:lpstr>PowerPoint-Präsentation</vt:lpstr>
      <vt:lpstr>Concept &amp; Curriculum </vt:lpstr>
      <vt:lpstr>Highlights</vt:lpstr>
      <vt:lpstr>Highlights during semester</vt:lpstr>
      <vt:lpstr>Highlight Excursions</vt:lpstr>
      <vt:lpstr>PowerPoint-Präsentation</vt:lpstr>
      <vt:lpstr>    TDS on tour: next field trip, October 2025  </vt:lpstr>
      <vt:lpstr>Career opportunities</vt:lpstr>
      <vt:lpstr>Where do our graduates work?</vt:lpstr>
      <vt:lpstr>Admission requirements  </vt:lpstr>
      <vt:lpstr>Admission requirements  </vt:lpstr>
      <vt:lpstr>Application 2//3//4-semester</vt:lpstr>
      <vt:lpstr>PowerPoint-Präsentation</vt:lpstr>
      <vt:lpstr>Place to live &amp; study: Stralsund</vt:lpstr>
      <vt:lpstr>Sport activities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Steffi Schnierer</dc:creator>
  <cp:lastModifiedBy>Steffi Schnierer</cp:lastModifiedBy>
  <cp:revision>354</cp:revision>
  <cp:lastPrinted>2020-06-05T11:43:50Z</cp:lastPrinted>
  <dcterms:created xsi:type="dcterms:W3CDTF">2018-01-23T12:38:11Z</dcterms:created>
  <dcterms:modified xsi:type="dcterms:W3CDTF">2025-05-26T14:28:27Z</dcterms:modified>
</cp:coreProperties>
</file>