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57" r:id="rId2"/>
    <p:sldId id="338" r:id="rId3"/>
    <p:sldId id="339" r:id="rId4"/>
    <p:sldId id="341" r:id="rId5"/>
    <p:sldId id="336" r:id="rId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mbria Math" panose="02040503050406030204" pitchFamily="18" charset="0"/>
      <p:regular r:id="rId12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DF4"/>
    <a:srgbClr val="213CCA"/>
    <a:srgbClr val="213BC0"/>
    <a:srgbClr val="F6900C"/>
    <a:srgbClr val="203CCB"/>
    <a:srgbClr val="1F3CCB"/>
    <a:srgbClr val="00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5" autoAdjust="0"/>
    <p:restoredTop sz="94660"/>
  </p:normalViewPr>
  <p:slideViewPr>
    <p:cSldViewPr>
      <p:cViewPr varScale="1">
        <p:scale>
          <a:sx n="101" d="100"/>
          <a:sy n="101" d="100"/>
        </p:scale>
        <p:origin x="1800" y="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9E130-37EE-47A9-B38B-ABCB7497302B}" type="datetimeFigureOut">
              <a:rPr lang="de-DE" smtClean="0"/>
              <a:t>08.04.2020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D15D9-CBBF-4825-89B9-0A09067C6BC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7128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020D-7BA2-4120-8A04-A29EAE18176A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0F81C8D-AF92-49D7-BA2E-45806D814AF3}" type="datetime1">
              <a:rPr lang="en-US" smtClean="0"/>
              <a:t>4/8/2020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/>
              <a:t>Rolf Biehler/ Axel Hoppenbrock/ Michael Liebendörfer</a:t>
            </a:r>
          </a:p>
        </p:txBody>
      </p:sp>
    </p:spTree>
    <p:extLst>
      <p:ext uri="{BB962C8B-B14F-4D97-AF65-F5344CB8AC3E}">
        <p14:creationId xmlns:p14="http://schemas.microsoft.com/office/powerpoint/2010/main" val="3558605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CAFFD-93C0-4280-95C5-92CACA809A4E}" type="datetimeFigureOut">
              <a:rPr lang="de-DE" smtClean="0"/>
              <a:t>08.04.2020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CE635-78D7-4A7C-8E28-E9A5EA80BC5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1599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CAFFD-93C0-4280-95C5-92CACA809A4E}" type="datetimeFigureOut">
              <a:rPr lang="de-DE" smtClean="0"/>
              <a:t>08.04.2020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CE635-78D7-4A7C-8E28-E9A5EA80BC5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124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CAFFD-93C0-4280-95C5-92CACA809A4E}" type="datetimeFigureOut">
              <a:rPr lang="de-DE" smtClean="0"/>
              <a:t>08.04.2020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CE635-78D7-4A7C-8E28-E9A5EA80BC5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8451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CAFFD-93C0-4280-95C5-92CACA809A4E}" type="datetimeFigureOut">
              <a:rPr lang="de-DE" smtClean="0"/>
              <a:t>08.04.2020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CE635-78D7-4A7C-8E28-E9A5EA80BC5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5132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CAFFD-93C0-4280-95C5-92CACA809A4E}" type="datetimeFigureOut">
              <a:rPr lang="de-DE" smtClean="0"/>
              <a:t>08.04.2020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CE635-78D7-4A7C-8E28-E9A5EA80BC5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128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CAFFD-93C0-4280-95C5-92CACA809A4E}" type="datetimeFigureOut">
              <a:rPr lang="de-DE" smtClean="0"/>
              <a:t>08.04.2020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CE635-78D7-4A7C-8E28-E9A5EA80BC5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0931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CAFFD-93C0-4280-95C5-92CACA809A4E}" type="datetimeFigureOut">
              <a:rPr lang="de-DE" smtClean="0"/>
              <a:t>08.04.2020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CE635-78D7-4A7C-8E28-E9A5EA80BC5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3903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CAFFD-93C0-4280-95C5-92CACA809A4E}" type="datetimeFigureOut">
              <a:rPr lang="de-DE" smtClean="0"/>
              <a:t>08.04.2020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CE635-78D7-4A7C-8E28-E9A5EA80BC5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5505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CAFFD-93C0-4280-95C5-92CACA809A4E}" type="datetimeFigureOut">
              <a:rPr lang="de-DE" smtClean="0"/>
              <a:t>08.04.2020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CE635-78D7-4A7C-8E28-E9A5EA80BC5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5666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CAFFD-93C0-4280-95C5-92CACA809A4E}" type="datetimeFigureOut">
              <a:rPr lang="de-DE" smtClean="0"/>
              <a:t>08.04.2020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CE635-78D7-4A7C-8E28-E9A5EA80BC5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7987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CAFFD-93C0-4280-95C5-92CACA809A4E}" type="datetimeFigureOut">
              <a:rPr lang="de-DE" smtClean="0"/>
              <a:t>08.04.2020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CE635-78D7-4A7C-8E28-E9A5EA80BC5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3724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CAFFD-93C0-4280-95C5-92CACA809A4E}" type="datetimeFigureOut">
              <a:rPr lang="de-DE" smtClean="0"/>
              <a:t>08.04.2020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CE635-78D7-4A7C-8E28-E9A5EA80BC5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2344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hyperlink" Target="https://ilias.hochschule-stralsund.de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bbb.sxcs.de/b/signup" TargetMode="External"/><Relationship Id="rId3" Type="http://schemas.openxmlformats.org/officeDocument/2006/relationships/hyperlink" Target="https://www.oemg.ac.at/DK/Didaktikhefte/2017%20Band%2050/VortragSchallert.pdf" TargetMode="External"/><Relationship Id="rId7" Type="http://schemas.openxmlformats.org/officeDocument/2006/relationships/hyperlink" Target="https://discordapp.com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kype.com/de/" TargetMode="External"/><Relationship Id="rId5" Type="http://schemas.openxmlformats.org/officeDocument/2006/relationships/hyperlink" Target="https://ilias.hochschule-stralsund.de/" TargetMode="External"/><Relationship Id="rId4" Type="http://schemas.openxmlformats.org/officeDocument/2006/relationships/hyperlink" Target="https://www.hochschule-stralsund.de/storages/hs-stralsund/HoDiMa/Paper/InvertedClassroomWolf.pdf" TargetMode="External"/><Relationship Id="rId9" Type="http://schemas.openxmlformats.org/officeDocument/2006/relationships/hyperlink" Target="https://bbb.sxcs.de/b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liennummernplatzhalt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3096344"/>
          </a:xfrm>
        </p:spPr>
        <p:txBody>
          <a:bodyPr>
            <a:normAutofit/>
          </a:bodyPr>
          <a:lstStyle/>
          <a:p>
            <a:r>
              <a:rPr lang="de-DE" sz="4000" dirty="0">
                <a:solidFill>
                  <a:srgbClr val="203CCB"/>
                </a:solidFill>
                <a:latin typeface="Helvetica Light" panose="02000403040000020004" pitchFamily="2" charset="0"/>
              </a:rPr>
              <a:t>Online-Lehre – Teil 1 (Skype)</a:t>
            </a:r>
            <a:br>
              <a:rPr lang="de-DE" sz="3600" dirty="0">
                <a:solidFill>
                  <a:srgbClr val="203CCB"/>
                </a:solidFill>
                <a:latin typeface="Helvetica Light" panose="02000403040000020004" pitchFamily="2" charset="0"/>
              </a:rPr>
            </a:br>
            <a:r>
              <a:rPr lang="de-DE" sz="3000" dirty="0">
                <a:solidFill>
                  <a:srgbClr val="F6900C"/>
                </a:solidFill>
                <a:latin typeface="Helvetica Light" panose="02000403040000020004" pitchFamily="2" charset="0"/>
              </a:rPr>
              <a:t>Beispiele und Umsetzungen an der HOST während der </a:t>
            </a:r>
            <a:r>
              <a:rPr lang="de-DE" sz="3000" dirty="0" err="1">
                <a:solidFill>
                  <a:srgbClr val="F6900C"/>
                </a:solidFill>
                <a:latin typeface="Helvetica Light" panose="02000403040000020004" pitchFamily="2" charset="0"/>
              </a:rPr>
              <a:t>Coronakrise</a:t>
            </a:r>
            <a:r>
              <a:rPr lang="de-DE" sz="3000" dirty="0">
                <a:solidFill>
                  <a:srgbClr val="F6900C"/>
                </a:solidFill>
                <a:latin typeface="Helvetica Light" panose="02000403040000020004" pitchFamily="2" charset="0"/>
              </a:rPr>
              <a:t> 2020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627784" y="4759874"/>
            <a:ext cx="388843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/>
              <a:t>Hrsg.: Dr. Paul Wolf</a:t>
            </a:r>
            <a:endParaRPr lang="de-DE" dirty="0"/>
          </a:p>
          <a:p>
            <a:pPr algn="ctr"/>
            <a:r>
              <a:rPr lang="de-DE" dirty="0"/>
              <a:t>HS Stralsund</a:t>
            </a:r>
          </a:p>
          <a:p>
            <a:pPr algn="ctr"/>
            <a:r>
              <a:rPr lang="de-DE" dirty="0"/>
              <a:t>  April 2020</a:t>
            </a:r>
          </a:p>
          <a:p>
            <a:pPr algn="ctr"/>
            <a:endParaRPr lang="de-DE" dirty="0"/>
          </a:p>
          <a:p>
            <a:pPr algn="ctr"/>
            <a:r>
              <a:rPr lang="de-DE" dirty="0"/>
              <a:t>hodima.hochschule-stralsund.de</a:t>
            </a:r>
          </a:p>
          <a:p>
            <a:pPr algn="ctr"/>
            <a:r>
              <a:rPr lang="de-DE" dirty="0"/>
              <a:t>hodima@hochschule-stralsund.de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999" y="141391"/>
            <a:ext cx="1646627" cy="153465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0936"/>
            <a:ext cx="3762756" cy="111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436617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70584" y="274638"/>
            <a:ext cx="6416216" cy="922114"/>
          </a:xfrm>
        </p:spPr>
        <p:txBody>
          <a:bodyPr>
            <a:normAutofit/>
          </a:bodyPr>
          <a:lstStyle/>
          <a:p>
            <a:r>
              <a:rPr lang="de-DE" sz="4000" dirty="0">
                <a:latin typeface="Helvetica Light" panose="02000403040000020004" pitchFamily="2" charset="0"/>
              </a:rPr>
              <a:t>Inhalt der Sammlung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2</a:t>
            </a:fld>
            <a:endParaRPr lang="de-DE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  <a:ln w="76200" cmpd="tri">
            <a:solidFill>
              <a:srgbClr val="213BC0"/>
            </a:solidFill>
            <a:round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8697"/>
            <a:ext cx="2163080" cy="641302"/>
          </a:xfrm>
          <a:prstGeom prst="rect">
            <a:avLst/>
          </a:prstGeom>
        </p:spPr>
      </p:pic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059832" y="6356350"/>
            <a:ext cx="3096344" cy="365125"/>
          </a:xfrm>
        </p:spPr>
        <p:txBody>
          <a:bodyPr/>
          <a:lstStyle/>
          <a:p>
            <a:r>
              <a:rPr lang="de-DE" dirty="0">
                <a:latin typeface="Daxline Offc" pitchFamily="34" charset="0"/>
              </a:rPr>
              <a:t>Dr. Paul Wolf, HS Stralsund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55FF8F6-5CBF-4D1E-A664-FDB8AB30CDD8}"/>
              </a:ext>
            </a:extLst>
          </p:cNvPr>
          <p:cNvSpPr txBox="1"/>
          <p:nvPr/>
        </p:nvSpPr>
        <p:spPr>
          <a:xfrm>
            <a:off x="107504" y="1494738"/>
            <a:ext cx="644569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Teil 1: Online-Lehre mit kleinen Gruppen                    </a:t>
            </a:r>
            <a:r>
              <a:rPr lang="de-DE" sz="2000" dirty="0"/>
              <a:t>(Dr. P. Wolf mit Skype &amp; Ilias)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Teil 2: Online-Lehre mit „beliebig großen“ Gruppen </a:t>
            </a:r>
            <a:r>
              <a:rPr lang="de-DE" sz="2000" dirty="0"/>
              <a:t>(Prof. S. Friedenberg mit </a:t>
            </a:r>
            <a:r>
              <a:rPr lang="de-DE" sz="2000" dirty="0" err="1"/>
              <a:t>Discord</a:t>
            </a:r>
            <a:r>
              <a:rPr lang="de-DE" sz="2000" dirty="0"/>
              <a:t> &amp; Ilias)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Teil 3: Online-Lehre mit „beliebig großen“ Gruppen </a:t>
            </a:r>
            <a:r>
              <a:rPr lang="de-DE" sz="2000" dirty="0"/>
              <a:t>(Prof. A. Noack mit </a:t>
            </a:r>
            <a:r>
              <a:rPr lang="de-DE" sz="2000" dirty="0" err="1"/>
              <a:t>BigBlueButton</a:t>
            </a:r>
            <a:r>
              <a:rPr lang="de-DE" sz="2000" dirty="0"/>
              <a:t> &amp; Ilias)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Tipp: Links zu den </a:t>
            </a:r>
            <a:r>
              <a:rPr lang="de-DE" sz="2000" dirty="0" err="1"/>
              <a:t>HoDiMa</a:t>
            </a:r>
            <a:r>
              <a:rPr lang="de-DE" sz="2000" dirty="0"/>
              <a:t>-Vortragsfolien zu </a:t>
            </a:r>
            <a:r>
              <a:rPr lang="de-DE" sz="2000" dirty="0" err="1"/>
              <a:t>Inverted</a:t>
            </a:r>
            <a:r>
              <a:rPr lang="de-DE" sz="2000" dirty="0"/>
              <a:t> / </a:t>
            </a:r>
            <a:r>
              <a:rPr lang="de-DE" sz="2000" dirty="0" err="1"/>
              <a:t>Flipped</a:t>
            </a:r>
            <a:r>
              <a:rPr lang="de-DE" sz="2000" dirty="0"/>
              <a:t> Classroom und den hier vorgestellten Lösungen siehe letzte Folie.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F8EDFB36-621E-4CD5-8D70-7341AD90FA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2242" y="4924810"/>
            <a:ext cx="1367358" cy="1416780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59988B1F-A0CB-4D75-AC22-A8C7E14CC12E}"/>
              </a:ext>
            </a:extLst>
          </p:cNvPr>
          <p:cNvSpPr txBox="1"/>
          <p:nvPr/>
        </p:nvSpPr>
        <p:spPr>
          <a:xfrm>
            <a:off x="7114177" y="6371110"/>
            <a:ext cx="1263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Bild: Schallert (2017)</a:t>
            </a:r>
          </a:p>
          <a:p>
            <a:endParaRPr lang="de-DE" sz="10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02806D5-AF7E-4DE7-9762-21D50335DA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0425" y="1680814"/>
            <a:ext cx="577296" cy="543001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D4AF6447-8D95-4B45-9729-03C050A97A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9998" y="1677112"/>
            <a:ext cx="523948" cy="543001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8ED9E73F-4BE3-4075-A5E4-7D36EBC27F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9998" y="2782862"/>
            <a:ext cx="523948" cy="543001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AA3B020D-2098-4BE6-8CE4-AE1D3F88674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916" y="2782863"/>
            <a:ext cx="554313" cy="543001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CFCE7BEB-0002-4038-9275-54C494CCE6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9998" y="3880274"/>
            <a:ext cx="523948" cy="543001"/>
          </a:xfrm>
          <a:prstGeom prst="rect">
            <a:avLst/>
          </a:prstGeom>
        </p:spPr>
      </p:pic>
      <p:pic>
        <p:nvPicPr>
          <p:cNvPr id="1026" name="Picture 2" descr="BigBlueButton Erfahrungsberichte, Preise &amp; Bewertungen | GetApp">
            <a:extLst>
              <a:ext uri="{FF2B5EF4-FFF2-40B4-BE49-F238E27FC236}">
                <a16:creationId xmlns:a16="http://schemas.microsoft.com/office/drawing/2014/main" id="{166899A6-93B4-4688-B378-EC21E6A20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699" y="3881687"/>
            <a:ext cx="543001" cy="5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F7618D25-872F-4994-A407-F631D9C5BA08}"/>
              </a:ext>
            </a:extLst>
          </p:cNvPr>
          <p:cNvSpPr txBox="1"/>
          <p:nvPr/>
        </p:nvSpPr>
        <p:spPr>
          <a:xfrm>
            <a:off x="23815" y="6119117"/>
            <a:ext cx="449353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Anmerkung: Die Vortragenden experimentieren mit verschiedenen Konzepten.</a:t>
            </a:r>
          </a:p>
          <a:p>
            <a:r>
              <a:rPr lang="de-DE" sz="1050" dirty="0"/>
              <a:t>Die hier vorgestellten Lösungen sind daher als exemplarisch zu verstehen.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32EAD61-5370-4DD5-85B1-365E0CF710A5}"/>
              </a:ext>
            </a:extLst>
          </p:cNvPr>
          <p:cNvSpPr txBox="1"/>
          <p:nvPr/>
        </p:nvSpPr>
        <p:spPr>
          <a:xfrm rot="1163265">
            <a:off x="7555266" y="3899498"/>
            <a:ext cx="18087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00B0F0"/>
                </a:solidFill>
              </a:rPr>
              <a:t>Unsere Empfehlung für die meisten Veranstaltungen</a:t>
            </a:r>
          </a:p>
        </p:txBody>
      </p:sp>
      <p:pic>
        <p:nvPicPr>
          <p:cNvPr id="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2A7F07DE-C77C-4EBF-A6F9-9B704CF355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045920" y="22201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80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5327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70584" y="274638"/>
            <a:ext cx="6416216" cy="922114"/>
          </a:xfrm>
        </p:spPr>
        <p:txBody>
          <a:bodyPr>
            <a:normAutofit/>
          </a:bodyPr>
          <a:lstStyle/>
          <a:p>
            <a:r>
              <a:rPr lang="de-DE" sz="4000" dirty="0">
                <a:latin typeface="Helvetica Light" panose="02000403040000020004" pitchFamily="2" charset="0"/>
              </a:rPr>
              <a:t>Dr. Wolf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3</a:t>
            </a:fld>
            <a:endParaRPr lang="de-DE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  <a:ln w="76200" cmpd="tri">
            <a:solidFill>
              <a:srgbClr val="213BC0"/>
            </a:solidFill>
            <a:round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8697"/>
            <a:ext cx="2163080" cy="641302"/>
          </a:xfrm>
          <a:prstGeom prst="rect">
            <a:avLst/>
          </a:prstGeom>
        </p:spPr>
      </p:pic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059832" y="6356350"/>
            <a:ext cx="3096344" cy="365125"/>
          </a:xfrm>
        </p:spPr>
        <p:txBody>
          <a:bodyPr/>
          <a:lstStyle/>
          <a:p>
            <a:r>
              <a:rPr lang="de-DE" dirty="0">
                <a:latin typeface="Daxline Offc" pitchFamily="34" charset="0"/>
              </a:rPr>
              <a:t>Dr. Paul Wolf, HS Stralsund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E55FF8F6-5CBF-4D1E-A664-FDB8AB30CDD8}"/>
                  </a:ext>
                </a:extLst>
              </p:cNvPr>
              <p:cNvSpPr txBox="1"/>
              <p:nvPr/>
            </p:nvSpPr>
            <p:spPr>
              <a:xfrm>
                <a:off x="107504" y="1494737"/>
                <a:ext cx="4248472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2800" dirty="0"/>
                  <a:t>Vorlesung „Multivariate Statistik“ </a:t>
                </a:r>
                <a:r>
                  <a:rPr lang="de-DE" sz="2400" dirty="0"/>
                  <a:t>(ETB, REB, WETB)</a:t>
                </a:r>
                <a:endParaRPr lang="de-DE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2800" dirty="0"/>
                  <a:t>Wahlfach mit kleiner Gruppe </a:t>
                </a:r>
                <a14:m>
                  <m:oMath xmlns:m="http://schemas.openxmlformats.org/officeDocument/2006/math">
                    <m:r>
                      <a:rPr lang="de-DE" sz="2800" i="1" dirty="0" smtClean="0">
                        <a:latin typeface="Cambria Math" panose="02040503050406030204" pitchFamily="18" charset="0"/>
                      </a:rPr>
                      <m:t>(&lt;10)</m:t>
                    </m:r>
                  </m:oMath>
                </a14:m>
                <a:endParaRPr lang="de-DE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2800" dirty="0"/>
                  <a:t>Materialien im Ilias (Folien, Datensätze, Hausaufgaben...)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sz="2800" dirty="0"/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E55FF8F6-5CBF-4D1E-A664-FDB8AB30CD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494737"/>
                <a:ext cx="4248472" cy="4401205"/>
              </a:xfrm>
              <a:prstGeom prst="rect">
                <a:avLst/>
              </a:prstGeom>
              <a:blipFill>
                <a:blip r:embed="rId5"/>
                <a:stretch>
                  <a:fillRect l="-2582" t="-124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fik 4">
            <a:extLst>
              <a:ext uri="{FF2B5EF4-FFF2-40B4-BE49-F238E27FC236}">
                <a16:creationId xmlns:a16="http://schemas.microsoft.com/office/drawing/2014/main" id="{502806D5-AF7E-4DE7-9762-21D50335DA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4368" y="118705"/>
            <a:ext cx="577296" cy="543001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D4AF6447-8D95-4B45-9729-03C050A97A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24826" y="620409"/>
            <a:ext cx="523948" cy="543001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0A65DC1D-46EB-428C-A48B-5BFE0C754F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98880" y="1484784"/>
            <a:ext cx="4590708" cy="4752801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BBA385B2-553F-449B-96BF-44F2E4015F23}"/>
              </a:ext>
            </a:extLst>
          </p:cNvPr>
          <p:cNvSpPr/>
          <p:nvPr/>
        </p:nvSpPr>
        <p:spPr>
          <a:xfrm>
            <a:off x="5650787" y="6237585"/>
            <a:ext cx="25222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hlinkClick r:id="rId9"/>
              </a:rPr>
              <a:t>https://ilias.hochschule-stralsund.de/</a:t>
            </a:r>
            <a:endParaRPr lang="de-DE" sz="1200" dirty="0"/>
          </a:p>
        </p:txBody>
      </p:sp>
      <p:pic>
        <p:nvPicPr>
          <p:cNvPr id="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74183598-A6AB-4136-8306-AEFAC82BCD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523671" y="5741417"/>
            <a:ext cx="609600" cy="60960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9730D0A8-D774-4DF5-8B74-62AB7CAF526D}"/>
              </a:ext>
            </a:extLst>
          </p:cNvPr>
          <p:cNvSpPr txBox="1"/>
          <p:nvPr/>
        </p:nvSpPr>
        <p:spPr>
          <a:xfrm>
            <a:off x="0" y="6596390"/>
            <a:ext cx="60003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/>
              <a:t>Anm.: Dr. Wolf experimentiert mittlerweile auch mit </a:t>
            </a:r>
            <a:r>
              <a:rPr lang="de-DE" sz="1100" dirty="0" err="1"/>
              <a:t>BigBlueButton</a:t>
            </a:r>
            <a:r>
              <a:rPr lang="de-DE" sz="1100" dirty="0"/>
              <a:t> (siehe Lösung von Prof. Noack).</a:t>
            </a:r>
          </a:p>
        </p:txBody>
      </p:sp>
    </p:spTree>
    <p:extLst>
      <p:ext uri="{BB962C8B-B14F-4D97-AF65-F5344CB8AC3E}">
        <p14:creationId xmlns:p14="http://schemas.microsoft.com/office/powerpoint/2010/main" val="280221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072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70584" y="274638"/>
            <a:ext cx="6416216" cy="922114"/>
          </a:xfrm>
        </p:spPr>
        <p:txBody>
          <a:bodyPr>
            <a:normAutofit/>
          </a:bodyPr>
          <a:lstStyle/>
          <a:p>
            <a:r>
              <a:rPr lang="de-DE" sz="4000" dirty="0">
                <a:latin typeface="Helvetica Light" panose="02000403040000020004" pitchFamily="2" charset="0"/>
              </a:rPr>
              <a:t>Dr. Wolf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4</a:t>
            </a:fld>
            <a:endParaRPr lang="de-DE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  <a:ln w="76200" cmpd="tri">
            <a:solidFill>
              <a:srgbClr val="213BC0"/>
            </a:solidFill>
            <a:round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8697"/>
            <a:ext cx="2163080" cy="641302"/>
          </a:xfrm>
          <a:prstGeom prst="rect">
            <a:avLst/>
          </a:prstGeom>
        </p:spPr>
      </p:pic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059832" y="6356350"/>
            <a:ext cx="3096344" cy="365125"/>
          </a:xfrm>
        </p:spPr>
        <p:txBody>
          <a:bodyPr/>
          <a:lstStyle/>
          <a:p>
            <a:r>
              <a:rPr lang="de-DE" dirty="0">
                <a:latin typeface="Daxline Offc" pitchFamily="34" charset="0"/>
              </a:rPr>
              <a:t>Dr. Paul Wolf, HS Stralsund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55FF8F6-5CBF-4D1E-A664-FDB8AB30CDD8}"/>
              </a:ext>
            </a:extLst>
          </p:cNvPr>
          <p:cNvSpPr txBox="1"/>
          <p:nvPr/>
        </p:nvSpPr>
        <p:spPr>
          <a:xfrm>
            <a:off x="107504" y="1437739"/>
            <a:ext cx="424847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Kommunikation wöchentlich per Skype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Lade alle Studierenden in Konferenz ein </a:t>
            </a:r>
            <a:r>
              <a:rPr lang="de-DE" dirty="0"/>
              <a:t>(rufe jemand beliebigen an, klicke dann im Anruf oben auf „+“) </a:t>
            </a:r>
            <a:endParaRPr lang="de-D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Teile Bildschirm und präsentiere Folien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Studierenden können jederzeit Fragen stellen bzw. beantworten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Studierende haben Folien (mit Lücken) vorliegen, siehe Ilias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Skype-Lösung nicht sinnvoll für größere Gruppen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02806D5-AF7E-4DE7-9762-21D50335DA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4368" y="118705"/>
            <a:ext cx="577296" cy="543001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D4AF6447-8D95-4B45-9729-03C050A97A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4826" y="620409"/>
            <a:ext cx="523948" cy="54300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73DFBBB-499D-4468-9DE6-DD3FA181A4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6" y="1536342"/>
            <a:ext cx="3724795" cy="1676634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245AB3D7-AE8E-40B3-9216-7883A08DD2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8026" y="1413406"/>
            <a:ext cx="352739" cy="33178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3B0B2807-6DCA-495F-827D-08EEBF02F4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258" y="3366154"/>
            <a:ext cx="4119834" cy="1791232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C61E225-6CBA-4B2E-AC93-612CB7FCC06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853" y="5203147"/>
            <a:ext cx="2390515" cy="1536148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AAFB526B-314D-470F-860B-69B3D7DDC147}"/>
              </a:ext>
            </a:extLst>
          </p:cNvPr>
          <p:cNvSpPr txBox="1"/>
          <p:nvPr/>
        </p:nvSpPr>
        <p:spPr>
          <a:xfrm>
            <a:off x="7894712" y="5417223"/>
            <a:ext cx="7920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Bildschirm einer Studentin während der Vorlesung</a:t>
            </a:r>
          </a:p>
        </p:txBody>
      </p: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0BF53595-9A5B-42AF-8B6E-4459DD608E89}"/>
              </a:ext>
            </a:extLst>
          </p:cNvPr>
          <p:cNvCxnSpPr/>
          <p:nvPr/>
        </p:nvCxnSpPr>
        <p:spPr>
          <a:xfrm flipV="1">
            <a:off x="3923928" y="2276872"/>
            <a:ext cx="2376264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715DF82B-30C2-4FAD-9CB9-C24D777F18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667126" y="36125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76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108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5</a:t>
            </a:fld>
            <a:endParaRPr lang="de-DE"/>
          </a:p>
        </p:txBody>
      </p:sp>
      <p:cxnSp>
        <p:nvCxnSpPr>
          <p:cNvPr id="7" name="Gerade Verbindung 8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  <a:ln w="76200" cmpd="tri">
            <a:solidFill>
              <a:srgbClr val="213BC0"/>
            </a:solidFill>
            <a:round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277" y="188641"/>
            <a:ext cx="3333446" cy="988288"/>
          </a:xfrm>
          <a:prstGeom prst="rect">
            <a:avLst/>
          </a:prstGeom>
        </p:spPr>
      </p:pic>
      <p:sp>
        <p:nvSpPr>
          <p:cNvPr id="12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059832" y="6356350"/>
            <a:ext cx="3096344" cy="365125"/>
          </a:xfrm>
        </p:spPr>
        <p:txBody>
          <a:bodyPr/>
          <a:lstStyle/>
          <a:p>
            <a:r>
              <a:rPr lang="de-DE" dirty="0">
                <a:latin typeface="Daxline Offc" pitchFamily="34" charset="0"/>
              </a:rPr>
              <a:t>Dr. Paul Wolf, HS Stralsund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93699" y="5658832"/>
            <a:ext cx="84969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u="sng" dirty="0"/>
              <a:t>Sonstige Quellen</a:t>
            </a:r>
          </a:p>
          <a:p>
            <a:r>
              <a:rPr lang="de-DE" sz="1200" dirty="0"/>
              <a:t>Schallert, S. (2017). </a:t>
            </a:r>
            <a:r>
              <a:rPr lang="de-DE" sz="1200" dirty="0" err="1"/>
              <a:t>Flipped</a:t>
            </a:r>
            <a:r>
              <a:rPr lang="de-DE" sz="1200" dirty="0"/>
              <a:t> Classroom. In Schriftenreihe zur Didaktik der Mathematik der Österreichischen Mathematischen Gesellschaft (ÖMG), Heft 50, S. 71-80. </a:t>
            </a:r>
            <a:r>
              <a:rPr lang="de-DE" sz="1050" dirty="0">
                <a:hlinkClick r:id="rId3"/>
              </a:rPr>
              <a:t>https://www.oemg.ac.at/DK/Didaktikhefte/2017%20Band%2050/VortragSchallert.pdf</a:t>
            </a:r>
            <a:r>
              <a:rPr lang="de-DE" sz="1050" dirty="0"/>
              <a:t> </a:t>
            </a:r>
          </a:p>
          <a:p>
            <a:endParaRPr lang="de-DE" sz="12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6C091EC-50FE-4278-A751-C5B73C17699C}"/>
              </a:ext>
            </a:extLst>
          </p:cNvPr>
          <p:cNvSpPr txBox="1"/>
          <p:nvPr/>
        </p:nvSpPr>
        <p:spPr>
          <a:xfrm>
            <a:off x="189854" y="1573680"/>
            <a:ext cx="8496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/>
              <a:t>Direktlink zu den </a:t>
            </a:r>
            <a:r>
              <a:rPr lang="de-DE" u="sng" dirty="0" err="1"/>
              <a:t>Inverted</a:t>
            </a:r>
            <a:r>
              <a:rPr lang="de-DE" u="sng" dirty="0"/>
              <a:t>-Classroom-Folien (</a:t>
            </a:r>
            <a:r>
              <a:rPr lang="de-DE" u="sng" dirty="0" err="1"/>
              <a:t>HoDiMa</a:t>
            </a:r>
            <a:r>
              <a:rPr lang="de-DE" u="sng" dirty="0"/>
              <a:t>-Vortrag)</a:t>
            </a:r>
          </a:p>
          <a:p>
            <a:r>
              <a:rPr lang="de-DE" sz="1400" dirty="0">
                <a:hlinkClick r:id="rId4"/>
              </a:rPr>
              <a:t>https://www.hochschule-stralsund.de/storages/hs-stralsund/HoDiMa/Paper/InvertedClassroomWolf.pdf</a:t>
            </a:r>
            <a:endParaRPr lang="de-DE" sz="14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D5FB6CF-C50A-4530-AE58-32112A92C15C}"/>
              </a:ext>
            </a:extLst>
          </p:cNvPr>
          <p:cNvSpPr txBox="1"/>
          <p:nvPr/>
        </p:nvSpPr>
        <p:spPr>
          <a:xfrm>
            <a:off x="189854" y="2386042"/>
            <a:ext cx="8496945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/>
              <a:t>Links zu verwendeter Software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Ilias: 			</a:t>
            </a:r>
            <a:r>
              <a:rPr lang="de-DE" sz="1600" dirty="0">
                <a:hlinkClick r:id="rId5"/>
              </a:rPr>
              <a:t>https://ilias.hochschule-stralsund.de/</a:t>
            </a:r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Skype: 			</a:t>
            </a:r>
            <a:r>
              <a:rPr lang="de-DE" sz="1600" dirty="0">
                <a:hlinkClick r:id="rId6"/>
              </a:rPr>
              <a:t>https://www.skype.com/de/</a:t>
            </a:r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/>
              <a:t>Discord</a:t>
            </a:r>
            <a:r>
              <a:rPr lang="de-DE" sz="1600" dirty="0"/>
              <a:t>: 		</a:t>
            </a:r>
            <a:r>
              <a:rPr lang="de-DE" sz="1600" dirty="0">
                <a:hlinkClick r:id="rId7"/>
              </a:rPr>
              <a:t>https://discordapp.com/</a:t>
            </a:r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/>
              <a:t>BigBlueButton</a:t>
            </a:r>
            <a:r>
              <a:rPr lang="de-DE" sz="1600" dirty="0"/>
              <a:t> (derzeit via Sund-</a:t>
            </a:r>
            <a:r>
              <a:rPr lang="de-DE" sz="1600" dirty="0" err="1"/>
              <a:t>Xplosion</a:t>
            </a:r>
            <a:r>
              <a:rPr lang="de-DE" sz="1600" dirty="0"/>
              <a:t>):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/>
              <a:t>Registrierung	</a:t>
            </a:r>
            <a:r>
              <a:rPr lang="de-DE" sz="1600" dirty="0">
                <a:hlinkClick r:id="rId8"/>
              </a:rPr>
              <a:t>https://bbb.sxcs.de/b/signup</a:t>
            </a:r>
            <a:endParaRPr lang="de-DE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/>
              <a:t>Login		</a:t>
            </a:r>
            <a:r>
              <a:rPr lang="de-DE" sz="1600" dirty="0">
                <a:hlinkClick r:id="rId9"/>
              </a:rPr>
              <a:t>https://bbb.sxcs.de/b/</a:t>
            </a:r>
            <a:r>
              <a:rPr lang="de-DE" sz="1600" dirty="0"/>
              <a:t> 						</a:t>
            </a:r>
          </a:p>
        </p:txBody>
      </p:sp>
    </p:spTree>
    <p:extLst>
      <p:ext uri="{BB962C8B-B14F-4D97-AF65-F5344CB8AC3E}">
        <p14:creationId xmlns:p14="http://schemas.microsoft.com/office/powerpoint/2010/main" val="2251620665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476</Words>
  <Application>Microsoft Office PowerPoint</Application>
  <PresentationFormat>Bildschirmpräsentation (4:3)</PresentationFormat>
  <Paragraphs>59</Paragraphs>
  <Slides>5</Slides>
  <Notes>1</Notes>
  <HiddenSlides>0</HiddenSlides>
  <MMClips>3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1" baseType="lpstr">
      <vt:lpstr>Daxline Offc</vt:lpstr>
      <vt:lpstr>Cambria Math</vt:lpstr>
      <vt:lpstr>Arial</vt:lpstr>
      <vt:lpstr>Calibri</vt:lpstr>
      <vt:lpstr>Helvetica Light</vt:lpstr>
      <vt:lpstr>Larissa</vt:lpstr>
      <vt:lpstr>Online-Lehre – Teil 1 (Skype) Beispiele und Umsetzungen an der HOST während der Coronakrise 2020</vt:lpstr>
      <vt:lpstr>Inhalt der Sammlung</vt:lpstr>
      <vt:lpstr>Dr. Wolf</vt:lpstr>
      <vt:lpstr>Dr. Wolf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Online-Lehre – Teil 1 (Skype) Beispiele und Umsetzungen an der HOST während der Coronakrise 2020</dc:title>
  <cp:lastModifiedBy>P W</cp:lastModifiedBy>
  <cp:revision>3</cp:revision>
  <dcterms:created xsi:type="dcterms:W3CDTF">2012-04-02T08:54:02Z</dcterms:created>
  <dcterms:modified xsi:type="dcterms:W3CDTF">2020-04-08T11:22:08Z</dcterms:modified>
</cp:coreProperties>
</file>